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2" r:id="rId5"/>
    <p:sldId id="264" r:id="rId6"/>
    <p:sldId id="263" r:id="rId7"/>
    <p:sldId id="258" r:id="rId8"/>
    <p:sldId id="265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>
        <p:scale>
          <a:sx n="80" d="100"/>
          <a:sy n="80" d="100"/>
        </p:scale>
        <p:origin x="414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ED76-6BDD-44A4-BC1D-7056F2325B19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175A8-0761-4D33-8505-76A590A91D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96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062782-80C4-40FE-8EBD-AE1C53253D00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23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DF378-65DE-4033-8D1A-05BEB28BB943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656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946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8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8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01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17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921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2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29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18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83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463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E677-35AA-48AA-8A9A-D0BBC5CD31F7}" type="datetimeFigureOut">
              <a:rPr lang="en-CA" smtClean="0"/>
              <a:t>2020-12-02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86AE9-33F0-435C-BF8F-B013979FF69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59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155"/>
          <a:stretch/>
        </p:blipFill>
        <p:spPr>
          <a:xfrm>
            <a:off x="457204" y="0"/>
            <a:ext cx="3747750" cy="500988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13" y="0"/>
            <a:ext cx="3760631" cy="501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44" y="0"/>
            <a:ext cx="3757855" cy="500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Western Horizontal Ful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765" y="92075"/>
            <a:ext cx="2139835" cy="51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3400" y="4897928"/>
            <a:ext cx="11125200" cy="152105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Plastics </a:t>
            </a:r>
            <a:r>
              <a:rPr lang="en-US" sz="4000" dirty="0">
                <a:solidFill>
                  <a:schemeClr val="bg1"/>
                </a:solidFill>
              </a:rPr>
              <a:t>Pollution </a:t>
            </a:r>
            <a:r>
              <a:rPr lang="en-US" sz="4000" dirty="0" smtClean="0">
                <a:solidFill>
                  <a:schemeClr val="bg1"/>
                </a:solidFill>
              </a:rPr>
              <a:t>in Aquatic Compartments: Controls on Transport, Deposition and Degradation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6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Western Horizontal Ful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45" y="6162787"/>
            <a:ext cx="1842655" cy="4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3400" y="348932"/>
            <a:ext cx="11125200" cy="1242769"/>
          </a:xfrm>
        </p:spPr>
        <p:txBody>
          <a:bodyPr>
            <a:noAutofit/>
          </a:bodyPr>
          <a:lstStyle/>
          <a:p>
            <a:r>
              <a:rPr lang="en-CA" sz="5400" dirty="0" smtClean="0">
                <a:solidFill>
                  <a:schemeClr val="bg1"/>
                </a:solidFill>
              </a:rPr>
              <a:t>Who Are We?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92392519_643495739717055_1277903244739215360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29" y="3974465"/>
            <a:ext cx="1438275" cy="21526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00322_014416000_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40" y="3881254"/>
            <a:ext cx="1552575" cy="20669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49" y="2008163"/>
            <a:ext cx="1571625" cy="23717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93418451_533660270843994_2751810105170198528_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27" y="1622216"/>
            <a:ext cx="1476375" cy="22098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20155"/>
          <a:stretch/>
        </p:blipFill>
        <p:spPr bwMode="auto">
          <a:xfrm>
            <a:off x="5961460" y="1693678"/>
            <a:ext cx="1524685" cy="19058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i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77" y="4517071"/>
            <a:ext cx="1485900" cy="18669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67827925_2086808214954191_8873165239672111104_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31" y="1868707"/>
            <a:ext cx="1581150" cy="2105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tricia Corcor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13" y="3973733"/>
            <a:ext cx="1513742" cy="19744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elly Jazvac, Author at Momu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99" y="3567917"/>
            <a:ext cx="1898307" cy="18983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proving microplastics source apportionment: a role for microplastic  morphology and taxonomy? - Analytical Methods (RSC Publishing)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4018" r="5230" b="2990"/>
          <a:stretch/>
        </p:blipFill>
        <p:spPr bwMode="auto">
          <a:xfrm>
            <a:off x="883945" y="1621418"/>
            <a:ext cx="1280160" cy="16740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iisa JANTUNEN | PhD Chemical Engineering and Applied Chemistry, University  of Toronto | Environment Canada, Montréal | EC | Air Quality Research  Division - Pag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15353" r="12901"/>
          <a:stretch/>
        </p:blipFill>
        <p:spPr bwMode="auto">
          <a:xfrm>
            <a:off x="9588402" y="2238570"/>
            <a:ext cx="1578804" cy="1735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46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Western Horizontal Ful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45" y="6193933"/>
            <a:ext cx="1842655" cy="4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3400" y="107632"/>
            <a:ext cx="11125200" cy="1242769"/>
          </a:xfrm>
        </p:spPr>
        <p:txBody>
          <a:bodyPr>
            <a:noAutofit/>
          </a:bodyPr>
          <a:lstStyle/>
          <a:p>
            <a:r>
              <a:rPr lang="en-CA" sz="5400" dirty="0" smtClean="0">
                <a:solidFill>
                  <a:schemeClr val="bg1"/>
                </a:solidFill>
              </a:rPr>
              <a:t>What do we do?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5" name="Picture 14" descr="DSC_30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2" t="44538" r="9775" b="7119"/>
          <a:stretch/>
        </p:blipFill>
        <p:spPr bwMode="auto">
          <a:xfrm>
            <a:off x="1041093" y="1024651"/>
            <a:ext cx="1675731" cy="20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IMG_3919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14745" r="15231" b="9204"/>
          <a:stretch/>
        </p:blipFill>
        <p:spPr bwMode="auto">
          <a:xfrm>
            <a:off x="2408066" y="2012095"/>
            <a:ext cx="13970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Image result for box c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44" y="1591701"/>
            <a:ext cx="1517778" cy="21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r="40722"/>
          <a:stretch/>
        </p:blipFill>
        <p:spPr>
          <a:xfrm>
            <a:off x="6359341" y="1719777"/>
            <a:ext cx="1969903" cy="249236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5225866" y="2533664"/>
            <a:ext cx="1133475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8489697" y="2713658"/>
            <a:ext cx="1071414" cy="11619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821" y="1993899"/>
            <a:ext cx="1671909" cy="16719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2241" y="4633337"/>
            <a:ext cx="2474912" cy="185618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/>
        </p:spPr>
      </p:pic>
      <p:cxnSp>
        <p:nvCxnSpPr>
          <p:cNvPr id="25" name="Straight Arrow Connector 24"/>
          <p:cNvCxnSpPr>
            <a:cxnSpLocks/>
          </p:cNvCxnSpPr>
          <p:nvPr/>
        </p:nvCxnSpPr>
        <p:spPr>
          <a:xfrm flipH="1">
            <a:off x="9610821" y="3901702"/>
            <a:ext cx="601662" cy="620872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42" y="4099008"/>
            <a:ext cx="1799213" cy="239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6096000" y="5360058"/>
            <a:ext cx="1003186" cy="3166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24802" r="68225" b="32719"/>
          <a:stretch>
            <a:fillRect/>
          </a:stretch>
        </p:blipFill>
        <p:spPr bwMode="auto">
          <a:xfrm>
            <a:off x="835939" y="4497832"/>
            <a:ext cx="2242266" cy="139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>
            <a:cxnSpLocks/>
          </p:cNvCxnSpPr>
          <p:nvPr/>
        </p:nvCxnSpPr>
        <p:spPr>
          <a:xfrm flipH="1">
            <a:off x="3175229" y="5256811"/>
            <a:ext cx="1003186" cy="3166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71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44625" y="4375578"/>
            <a:ext cx="5281041" cy="2297043"/>
            <a:chOff x="881683" y="4339260"/>
            <a:chExt cx="5281041" cy="2297043"/>
          </a:xfrm>
        </p:grpSpPr>
        <p:pic>
          <p:nvPicPr>
            <p:cNvPr id="26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39"/>
            <a:stretch/>
          </p:blipFill>
          <p:spPr bwMode="auto">
            <a:xfrm>
              <a:off x="881683" y="4339260"/>
              <a:ext cx="5281041" cy="22970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4" t="82242" r="69167" b="8236"/>
            <a:stretch/>
          </p:blipFill>
          <p:spPr bwMode="auto">
            <a:xfrm>
              <a:off x="4840223" y="6193933"/>
              <a:ext cx="1255777" cy="40233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Western Horizontal Ful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45" y="6193933"/>
            <a:ext cx="1842655" cy="4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3400" y="107632"/>
            <a:ext cx="11125200" cy="1242769"/>
          </a:xfrm>
        </p:spPr>
        <p:txBody>
          <a:bodyPr>
            <a:noAutofit/>
          </a:bodyPr>
          <a:lstStyle/>
          <a:p>
            <a:r>
              <a:rPr lang="en-CA" sz="5400" dirty="0" smtClean="0">
                <a:solidFill>
                  <a:schemeClr val="bg1"/>
                </a:solidFill>
              </a:rPr>
              <a:t>What do we do?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7591"/>
          <a:stretch>
            <a:fillRect/>
          </a:stretch>
        </p:blipFill>
        <p:spPr bwMode="auto">
          <a:xfrm>
            <a:off x="970783" y="1350401"/>
            <a:ext cx="5702750" cy="34047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b="21954"/>
          <a:stretch/>
        </p:blipFill>
        <p:spPr bwMode="auto">
          <a:xfrm>
            <a:off x="6911265" y="1350401"/>
            <a:ext cx="4274536" cy="33056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82228" r="73982" b="7901"/>
          <a:stretch/>
        </p:blipFill>
        <p:spPr bwMode="auto">
          <a:xfrm>
            <a:off x="7362578" y="4296379"/>
            <a:ext cx="729625" cy="35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24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879850"/>
            <a:ext cx="38639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7" b="11629"/>
          <a:stretch>
            <a:fillRect/>
          </a:stretch>
        </p:blipFill>
        <p:spPr bwMode="auto">
          <a:xfrm>
            <a:off x="1204913" y="1057275"/>
            <a:ext cx="38830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7" r="6050" b="48463"/>
          <a:stretch>
            <a:fillRect/>
          </a:stretch>
        </p:blipFill>
        <p:spPr bwMode="auto">
          <a:xfrm>
            <a:off x="5746750" y="1144588"/>
            <a:ext cx="2149475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6" r="52774"/>
          <a:stretch>
            <a:fillRect/>
          </a:stretch>
        </p:blipFill>
        <p:spPr bwMode="auto">
          <a:xfrm>
            <a:off x="8112125" y="1144588"/>
            <a:ext cx="2447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0" t="51701" r="6050" b="20239"/>
          <a:stretch>
            <a:fillRect/>
          </a:stretch>
        </p:blipFill>
        <p:spPr bwMode="auto">
          <a:xfrm>
            <a:off x="7370763" y="4645025"/>
            <a:ext cx="23050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107632"/>
            <a:ext cx="11125200" cy="1242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5400" dirty="0" smtClean="0">
                <a:solidFill>
                  <a:schemeClr val="bg1"/>
                </a:solidFill>
              </a:rPr>
              <a:t>What do we do?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266868" y="2137276"/>
            <a:ext cx="2796172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5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 do we do?</a:t>
            </a:r>
            <a:endParaRPr lang="en-CA" altLang="en-US" sz="5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40" y="0"/>
            <a:ext cx="8785225" cy="67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5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33400" y="107632"/>
            <a:ext cx="11125200" cy="1242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5400" dirty="0" smtClean="0">
                <a:solidFill>
                  <a:schemeClr val="bg1"/>
                </a:solidFill>
              </a:rPr>
              <a:t>Findings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0495" y="1311437"/>
            <a:ext cx="1055169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Example Abundances: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12,595 pellets on Great Lakes beaches; 19 pellets/m</a:t>
            </a:r>
            <a:r>
              <a:rPr lang="en-CA" sz="2800" baseline="30000" dirty="0" smtClean="0">
                <a:solidFill>
                  <a:schemeClr val="bg1"/>
                </a:solidFill>
              </a:rPr>
              <a:t>2</a:t>
            </a:r>
            <a:r>
              <a:rPr lang="en-CA" sz="2800" dirty="0" smtClean="0">
                <a:solidFill>
                  <a:schemeClr val="bg1"/>
                </a:solidFill>
              </a:rPr>
              <a:t> (n=66)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6-2444 particles per kg of dry weight sediment (kg</a:t>
            </a:r>
            <a:r>
              <a:rPr lang="en-CA" sz="2800" baseline="30000" dirty="0" smtClean="0">
                <a:solidFill>
                  <a:schemeClr val="bg1"/>
                </a:solidFill>
              </a:rPr>
              <a:t>-1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err="1" smtClean="0">
                <a:solidFill>
                  <a:schemeClr val="bg1"/>
                </a:solidFill>
              </a:rPr>
              <a:t>dw</a:t>
            </a:r>
            <a:r>
              <a:rPr lang="en-CA" sz="2800" dirty="0" smtClean="0">
                <a:solidFill>
                  <a:schemeClr val="bg1"/>
                </a:solidFill>
              </a:rPr>
              <a:t>) in the Thames River, Ontario (n=34)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20-27,830 kg</a:t>
            </a:r>
            <a:r>
              <a:rPr lang="en-CA" sz="2800" baseline="30000" dirty="0" smtClean="0">
                <a:solidFill>
                  <a:schemeClr val="bg1"/>
                </a:solidFill>
              </a:rPr>
              <a:t>-1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 err="1" smtClean="0">
                <a:solidFill>
                  <a:schemeClr val="bg1"/>
                </a:solidFill>
              </a:rPr>
              <a:t>dw</a:t>
            </a:r>
            <a:r>
              <a:rPr lang="en-CA" sz="2800" dirty="0" smtClean="0">
                <a:solidFill>
                  <a:schemeClr val="bg1"/>
                </a:solidFill>
              </a:rPr>
              <a:t> in benthic samples from Lake Ontario and mouths of tributaries (n=50)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</a:endParaRPr>
          </a:p>
          <a:p>
            <a:r>
              <a:rPr lang="en-CA" sz="2800" dirty="0" smtClean="0">
                <a:solidFill>
                  <a:schemeClr val="bg1"/>
                </a:solidFill>
                <a:latin typeface="+mj-lt"/>
              </a:rPr>
              <a:t>Abundance Conclusions: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Abundances are related to proximity to high population areas, high numbers of plastic industries, and tributaries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High abundances associated with large amounts of organic debris and fine grain sizes</a:t>
            </a:r>
          </a:p>
        </p:txBody>
      </p:sp>
    </p:spTree>
    <p:extLst>
      <p:ext uri="{BB962C8B-B14F-4D97-AF65-F5344CB8AC3E}">
        <p14:creationId xmlns:p14="http://schemas.microsoft.com/office/powerpoint/2010/main" val="326458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33400" y="107632"/>
            <a:ext cx="11125200" cy="1242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5400" dirty="0" smtClean="0">
                <a:solidFill>
                  <a:schemeClr val="bg1"/>
                </a:solidFill>
              </a:rPr>
              <a:t>Findings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0495" y="1335498"/>
            <a:ext cx="1055169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bg1"/>
                </a:solidFill>
                <a:latin typeface="+mj-lt"/>
              </a:rPr>
              <a:t>Transport: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+mj-lt"/>
              </a:rPr>
              <a:t>Tributaries are major pathways for plastics to reach lakes and oceans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err="1">
                <a:solidFill>
                  <a:schemeClr val="bg1"/>
                </a:solidFill>
                <a:latin typeface="+mj-lt"/>
              </a:rPr>
              <a:t>Microplastics</a:t>
            </a:r>
            <a:r>
              <a:rPr lang="en-CA" sz="2800" dirty="0">
                <a:solidFill>
                  <a:schemeClr val="bg1"/>
                </a:solidFill>
                <a:latin typeface="+mj-lt"/>
              </a:rPr>
              <a:t> in Arctic sediment indicate long-distance atmospheric </a:t>
            </a: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  <a:latin typeface="+mj-lt"/>
              </a:rPr>
              <a:t>Low-density plastics sink as a result of four main </a:t>
            </a: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factors</a:t>
            </a:r>
          </a:p>
          <a:p>
            <a:endParaRPr lang="en-CA" sz="2800" dirty="0">
              <a:solidFill>
                <a:schemeClr val="bg1"/>
              </a:solidFill>
              <a:latin typeface="+mj-lt"/>
            </a:endParaRPr>
          </a:p>
          <a:p>
            <a:r>
              <a:rPr lang="en-CA" sz="2800" dirty="0" smtClean="0">
                <a:solidFill>
                  <a:schemeClr val="bg1"/>
                </a:solidFill>
                <a:latin typeface="+mj-lt"/>
              </a:rPr>
              <a:t>Composition:</a:t>
            </a:r>
            <a:endParaRPr lang="en-CA" sz="28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Fragments and fibres are most abundant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PE, PP and PET are the most common polymers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  <a:latin typeface="+mj-lt"/>
              </a:rPr>
              <a:t>Identifiable sources include tires, paint and other coatings, flashing, glitter…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5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Western Horizontal Ful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45" y="6193933"/>
            <a:ext cx="1842655" cy="44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3400" y="107632"/>
            <a:ext cx="11125200" cy="1242769"/>
          </a:xfrm>
        </p:spPr>
        <p:txBody>
          <a:bodyPr>
            <a:noAutofit/>
          </a:bodyPr>
          <a:lstStyle/>
          <a:p>
            <a:r>
              <a:rPr lang="en-CA" sz="5400" dirty="0" smtClean="0">
                <a:solidFill>
                  <a:schemeClr val="bg1"/>
                </a:solidFill>
              </a:rPr>
              <a:t>What </a:t>
            </a:r>
            <a:r>
              <a:rPr lang="en-CA" sz="5400" dirty="0" smtClean="0">
                <a:solidFill>
                  <a:schemeClr val="bg1"/>
                </a:solidFill>
              </a:rPr>
              <a:t>are we doing?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www.sail-world.com/photos/misc2019/yysw2565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9"/>
          <a:stretch/>
        </p:blipFill>
        <p:spPr bwMode="auto">
          <a:xfrm>
            <a:off x="625475" y="1464701"/>
            <a:ext cx="5318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44710" y="5497035"/>
            <a:ext cx="17988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b="0" i="0" dirty="0" err="1" smtClean="0">
                <a:solidFill>
                  <a:srgbClr val="000000"/>
                </a:solidFill>
                <a:effectLst/>
                <a:latin typeface="Helvetica Neue"/>
              </a:rPr>
              <a:t>Seabin</a:t>
            </a:r>
            <a:r>
              <a:rPr lang="en-CA" sz="1050" b="0" i="0" dirty="0" smtClean="0">
                <a:solidFill>
                  <a:srgbClr val="000000"/>
                </a:solidFill>
                <a:effectLst/>
                <a:latin typeface="Helvetica Neue"/>
              </a:rPr>
              <a:t> Project © Mary Lou</a:t>
            </a:r>
            <a:endParaRPr lang="en-CA" sz="1050" dirty="0"/>
          </a:p>
        </p:txBody>
      </p:sp>
      <p:pic>
        <p:nvPicPr>
          <p:cNvPr id="4100" name="Picture 4" descr="Stop Plastic and Litter Reaching Our Waterways, LittaTrap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736163"/>
            <a:ext cx="4857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1500" y="5479488"/>
            <a:ext cx="28376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solidFill>
                  <a:schemeClr val="bg1"/>
                </a:solidFill>
                <a:latin typeface="Helvetica Neue"/>
              </a:rPr>
              <a:t>https://www.enviropod.com/products/littatrap</a:t>
            </a:r>
            <a:endParaRPr lang="en-CA" sz="1050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6705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203</Words>
  <Application>Microsoft Office PowerPoint</Application>
  <PresentationFormat>Widescreen</PresentationFormat>
  <Paragraphs>30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 Neue</vt:lpstr>
      <vt:lpstr>Office Theme</vt:lpstr>
      <vt:lpstr>Plastics Pollution in Aquatic Compartments: Controls on Transport, Deposition and Degradation</vt:lpstr>
      <vt:lpstr>Who Are We?</vt:lpstr>
      <vt:lpstr>What do we do?</vt:lpstr>
      <vt:lpstr>What do we do?</vt:lpstr>
      <vt:lpstr>PowerPoint Presentation</vt:lpstr>
      <vt:lpstr>PowerPoint Presentation</vt:lpstr>
      <vt:lpstr>PowerPoint Presentation</vt:lpstr>
      <vt:lpstr>PowerPoint Presentation</vt:lpstr>
      <vt:lpstr>What are we doing?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Pictures layout</dc:title>
  <dc:creator>eschair</dc:creator>
  <cp:lastModifiedBy>eschair</cp:lastModifiedBy>
  <cp:revision>13</cp:revision>
  <dcterms:created xsi:type="dcterms:W3CDTF">2020-11-30T15:51:18Z</dcterms:created>
  <dcterms:modified xsi:type="dcterms:W3CDTF">2020-12-02T17:59:13Z</dcterms:modified>
</cp:coreProperties>
</file>