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680" r:id="rId6"/>
    <p:sldMasterId id="2147483695" r:id="rId7"/>
    <p:sldMasterId id="2147483707" r:id="rId8"/>
  </p:sldMasterIdLst>
  <p:notesMasterIdLst>
    <p:notesMasterId r:id="rId16"/>
  </p:notesMasterIdLst>
  <p:sldIdLst>
    <p:sldId id="257" r:id="rId9"/>
    <p:sldId id="1588" r:id="rId10"/>
    <p:sldId id="860" r:id="rId11"/>
    <p:sldId id="1621" r:id="rId12"/>
    <p:sldId id="1622" r:id="rId13"/>
    <p:sldId id="1623" r:id="rId14"/>
    <p:sldId id="16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7" d="100"/>
          <a:sy n="97" d="100"/>
        </p:scale>
        <p:origin x="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ey Lavelle" userId="f05bf2bd-79cf-42a1-a13f-26db9c8fcbd1" providerId="ADAL" clId="{AF1CF467-26B2-46B7-B0CE-3C997C024873}"/>
    <pc:docChg chg="modSld">
      <pc:chgData name="Tracey Lavelle" userId="f05bf2bd-79cf-42a1-a13f-26db9c8fcbd1" providerId="ADAL" clId="{AF1CF467-26B2-46B7-B0CE-3C997C024873}" dt="2020-11-30T16:07:50.063" v="12" actId="1035"/>
      <pc:docMkLst>
        <pc:docMk/>
      </pc:docMkLst>
      <pc:sldChg chg="modSp">
        <pc:chgData name="Tracey Lavelle" userId="f05bf2bd-79cf-42a1-a13f-26db9c8fcbd1" providerId="ADAL" clId="{AF1CF467-26B2-46B7-B0CE-3C997C024873}" dt="2020-11-30T16:07:50.063" v="12" actId="1035"/>
        <pc:sldMkLst>
          <pc:docMk/>
          <pc:sldMk cId="2947172677" sldId="1621"/>
        </pc:sldMkLst>
        <pc:spChg chg="mod">
          <ac:chgData name="Tracey Lavelle" userId="f05bf2bd-79cf-42a1-a13f-26db9c8fcbd1" providerId="ADAL" clId="{AF1CF467-26B2-46B7-B0CE-3C997C024873}" dt="2020-11-30T16:07:50.063" v="12" actId="1035"/>
          <ac:spMkLst>
            <pc:docMk/>
            <pc:sldMk cId="2947172677" sldId="1621"/>
            <ac:spMk id="16" creationId="{5A58DFF3-584B-4C6A-A00E-87A490F734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200FA-2368-420E-966C-B1C46ACD5FEE}" type="datetimeFigureOut">
              <a:rPr lang="en-CA" smtClean="0"/>
              <a:t>2020-11-30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0AAC8-4BAE-4B51-975B-B6FD64BBD08D}" type="slidenum">
              <a:rPr lang="en-CA" smtClean="0"/>
              <a:t>‹#›</a:t>
            </a:fld>
            <a:endParaRPr lang="en-CA"/>
          </a:p>
        </p:txBody>
      </p:sp>
    </p:spTree>
    <p:extLst>
      <p:ext uri="{BB962C8B-B14F-4D97-AF65-F5344CB8AC3E}">
        <p14:creationId xmlns:p14="http://schemas.microsoft.com/office/powerpoint/2010/main" val="20363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3AAD2A"/>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33EEE-55BF-F845-AF61-CB8B155377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56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206DE-853E-C841-8F00-91441D1DC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572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A62A84-2DB3-0B48-AB77-300C789F3084}"/>
              </a:ext>
            </a:extLst>
          </p:cNvPr>
          <p:cNvSpPr>
            <a:spLocks noGrp="1"/>
          </p:cNvSpPr>
          <p:nvPr>
            <p:ph type="dt" sz="half" idx="10"/>
          </p:nvPr>
        </p:nvSpPr>
        <p:spPr/>
        <p:txBody>
          <a:bodyPr/>
          <a:lstStyle/>
          <a:p>
            <a:fld id="{FB2DBE0B-F7E3-2C49-97EA-9C1F8DBB6D09}" type="datetimeFigureOut">
              <a:rPr lang="en-US" smtClean="0"/>
              <a:t>11/30/2020</a:t>
            </a:fld>
            <a:endParaRPr lang="en-US"/>
          </a:p>
        </p:txBody>
      </p:sp>
      <p:sp>
        <p:nvSpPr>
          <p:cNvPr id="5" name="Footer Placeholder 4">
            <a:extLst>
              <a:ext uri="{FF2B5EF4-FFF2-40B4-BE49-F238E27FC236}">
                <a16:creationId xmlns:a16="http://schemas.microsoft.com/office/drawing/2014/main" id="{507EB70A-B4E5-8A49-9DBB-CB944083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A2F85-4616-CF48-A016-16E8E58A0D86}"/>
              </a:ext>
            </a:extLst>
          </p:cNvPr>
          <p:cNvSpPr>
            <a:spLocks noGrp="1"/>
          </p:cNvSpPr>
          <p:nvPr>
            <p:ph type="sldNum" sz="quarter" idx="12"/>
          </p:nvPr>
        </p:nvSpPr>
        <p:spPr/>
        <p:txBody>
          <a:bodyPr/>
          <a:lstStyle/>
          <a:p>
            <a:fld id="{20496534-7B01-8740-938F-197285B93BC6}" type="slidenum">
              <a:rPr lang="en-US" smtClean="0"/>
              <a:t>‹#›</a:t>
            </a:fld>
            <a:endParaRPr lang="en-US" dirty="0"/>
          </a:p>
        </p:txBody>
      </p:sp>
      <p:pic>
        <p:nvPicPr>
          <p:cNvPr id="8" name="Picture 7" descr="A lake with mountains in the background&#10;&#10;Description automatically generated">
            <a:extLst>
              <a:ext uri="{FF2B5EF4-FFF2-40B4-BE49-F238E27FC236}">
                <a16:creationId xmlns:a16="http://schemas.microsoft.com/office/drawing/2014/main" id="{7AD80303-D317-674C-AD7B-C643893471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6576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4699-B54D-8F4A-97C5-828C987D7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40ABC9-41A7-CA4B-90CF-E8D31AC17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D39239-0D35-834B-8192-52D44AFB94FC}"/>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F0CC5669-122B-DA45-A796-676F611122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92F9E3-0E26-0D4B-8C3B-57492471E378}"/>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425755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CC97-C4C2-B249-BF05-59FF07C70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76AF-F632-B848-9960-E683A4F9F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380FA-8433-084B-837B-BDE4DC111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7A9A8F-1298-9C4A-8D4E-F0B49EED0ECB}"/>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F05DB8A8-E19A-FF4D-AF92-D51215CE32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51BB38-C8E8-8A4C-99C3-918849A65CBA}"/>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71310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0C33-20AB-8E46-A7E2-36831BEBE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AE553-4A99-F64A-B6B1-34755DFA3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71A1F-A6A3-7E45-8775-E7A4D28F7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266657-19E2-D647-8A99-6B49318AA0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CD082-303B-2D40-A49E-F55EC48120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08EBB-1030-9948-9077-C03076EB20DB}"/>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8" name="Footer Placeholder 7">
            <a:extLst>
              <a:ext uri="{FF2B5EF4-FFF2-40B4-BE49-F238E27FC236}">
                <a16:creationId xmlns:a16="http://schemas.microsoft.com/office/drawing/2014/main" id="{9169ECCC-C519-1046-8238-460D8F8C07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33C07F-D44B-514B-AF34-873A1BFA267A}"/>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760538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FA2A-2B70-784D-BCEA-E12DE13506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876DC2-62F8-D945-A6D2-A72EC4A51ED0}"/>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4" name="Footer Placeholder 3">
            <a:extLst>
              <a:ext uri="{FF2B5EF4-FFF2-40B4-BE49-F238E27FC236}">
                <a16:creationId xmlns:a16="http://schemas.microsoft.com/office/drawing/2014/main" id="{F4478555-DCA0-AA41-B1D9-E6CEE14A0E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0EAC87-A2B4-9349-A2CF-E29E617555A0}"/>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21611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65724-532D-8245-BC33-B710776AD5C8}"/>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3" name="Footer Placeholder 2">
            <a:extLst>
              <a:ext uri="{FF2B5EF4-FFF2-40B4-BE49-F238E27FC236}">
                <a16:creationId xmlns:a16="http://schemas.microsoft.com/office/drawing/2014/main" id="{7FB6DF95-2FEA-2842-B713-DB9BB00162A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1305C-0330-B540-B8AD-DC14592B27AF}"/>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953562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6154-EFC5-7F4E-B553-7363D010F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97EA61-ABA3-EE48-9D12-80C755A78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C9D82-903F-6645-8C5C-11D9134AC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25C5A-EF70-C148-946C-36BFC855C7DD}"/>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D30DB73B-9A81-784C-8B68-2A63B7BDF1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F46A6A-2B84-0346-91E3-F0B929A35CFF}"/>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950493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1F82-7E19-A647-8B29-DF3219FEB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7AC6F-C084-AA40-90C8-CB83F8EA9D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B479F5-56B8-B248-9590-4FE88D33C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C36D47-B6D0-1B4F-AECF-5F5C87FBBD15}"/>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960D9D4E-99B9-AD4D-8CEC-EBED20A6A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E7C51F-4D72-8A48-B627-DD7B29D0512D}"/>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2278956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C6BA-6146-0542-95AE-091EBF8A5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9B3EFF-27C7-5046-AD7A-04F707409F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7DCC0-E07C-EB40-92D9-D61842CB3ABE}"/>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C3E712EE-41C2-534D-9CBD-FD9561D96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B572D-D044-6B48-AFB6-0B6908020431}"/>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757402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80853-0239-7D4C-8D4C-F83462F1BB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A2B762-412E-4D4A-A03B-5EEB74730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7E515-E5DE-AE4C-A415-C465E6F9AF6A}"/>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3351380D-CB15-EE49-927E-818D7BD895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4EE283-EC69-5C43-801A-B0D9D9521987}"/>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2370842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BBB93A1-E93F-4BF2-8231-E1A7352316FE}"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210794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A body of water&#10;&#10;Description automatically generated">
            <a:extLst>
              <a:ext uri="{FF2B5EF4-FFF2-40B4-BE49-F238E27FC236}">
                <a16:creationId xmlns:a16="http://schemas.microsoft.com/office/drawing/2014/main" id="{33F589E2-96B8-3B45-9EC3-E4F0C52BE09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8758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3798D-76B0-40FC-A427-9E6ED783A40A}"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4224095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5BC590-BC17-4D93-B798-64F248175ACA}"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1912701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B0C4D0-8757-49CF-AB60-33434A0AF147}" type="datetime1">
              <a:rPr lang="en-US" smtClean="0">
                <a:solidFill>
                  <a:srgbClr val="FEFAC9"/>
                </a:solidFill>
              </a:rPr>
              <a:pPr/>
              <a:t>11/30/2020</a:t>
            </a:fld>
            <a:endParaRPr lang="en-US" dirty="0">
              <a:solidFill>
                <a:srgbClr val="FEFAC9"/>
              </a:solidFill>
            </a:endParaRPr>
          </a:p>
        </p:txBody>
      </p:sp>
      <p:sp>
        <p:nvSpPr>
          <p:cNvPr id="6" name="Footer Placeholder 5"/>
          <p:cNvSpPr>
            <a:spLocks noGrp="1"/>
          </p:cNvSpPr>
          <p:nvPr>
            <p:ph type="ftr" sz="quarter" idx="11"/>
          </p:nvPr>
        </p:nvSpPr>
        <p:spPr/>
        <p:txBody>
          <a:bodyPr/>
          <a:lstStyle/>
          <a:p>
            <a:endParaRPr lang="en-US" dirty="0">
              <a:solidFill>
                <a:srgbClr val="FEFAC9"/>
              </a:solidFill>
            </a:endParaRPr>
          </a:p>
        </p:txBody>
      </p:sp>
      <p:sp>
        <p:nvSpPr>
          <p:cNvPr id="7" name="Slide Number Placeholder 6"/>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371134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0F0EAD-A00C-45B6-90FD-FAD52F68A978}" type="datetime1">
              <a:rPr lang="en-US" smtClean="0">
                <a:solidFill>
                  <a:srgbClr val="FEFAC9"/>
                </a:solidFill>
              </a:rPr>
              <a:pPr/>
              <a:t>11/30/2020</a:t>
            </a:fld>
            <a:endParaRPr lang="en-US" dirty="0">
              <a:solidFill>
                <a:srgbClr val="FEFAC9"/>
              </a:solidFill>
            </a:endParaRPr>
          </a:p>
        </p:txBody>
      </p:sp>
      <p:sp>
        <p:nvSpPr>
          <p:cNvPr id="8" name="Footer Placeholder 7"/>
          <p:cNvSpPr>
            <a:spLocks noGrp="1"/>
          </p:cNvSpPr>
          <p:nvPr>
            <p:ph type="ftr" sz="quarter" idx="11"/>
          </p:nvPr>
        </p:nvSpPr>
        <p:spPr/>
        <p:txBody>
          <a:bodyPr/>
          <a:lstStyle/>
          <a:p>
            <a:endParaRPr lang="en-US" dirty="0">
              <a:solidFill>
                <a:srgbClr val="FEFAC9"/>
              </a:solidFill>
            </a:endParaRPr>
          </a:p>
        </p:txBody>
      </p:sp>
      <p:sp>
        <p:nvSpPr>
          <p:cNvPr id="9" name="Slide Number Placeholder 8"/>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2560105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97052E-65D7-46BC-9C97-1BE9436CF8C9}" type="datetime1">
              <a:rPr lang="en-US" smtClean="0">
                <a:solidFill>
                  <a:srgbClr val="FEFAC9"/>
                </a:solidFill>
              </a:rPr>
              <a:pPr/>
              <a:t>11/30/2020</a:t>
            </a:fld>
            <a:endParaRPr lang="en-US" dirty="0">
              <a:solidFill>
                <a:srgbClr val="FEFAC9"/>
              </a:solidFill>
            </a:endParaRPr>
          </a:p>
        </p:txBody>
      </p:sp>
      <p:sp>
        <p:nvSpPr>
          <p:cNvPr id="4" name="Footer Placeholder 3"/>
          <p:cNvSpPr>
            <a:spLocks noGrp="1"/>
          </p:cNvSpPr>
          <p:nvPr>
            <p:ph type="ftr" sz="quarter" idx="11"/>
          </p:nvPr>
        </p:nvSpPr>
        <p:spPr/>
        <p:txBody>
          <a:bodyPr/>
          <a:lstStyle/>
          <a:p>
            <a:endParaRPr lang="en-US" dirty="0">
              <a:solidFill>
                <a:srgbClr val="FEFAC9"/>
              </a:solidFill>
            </a:endParaRPr>
          </a:p>
        </p:txBody>
      </p:sp>
      <p:sp>
        <p:nvSpPr>
          <p:cNvPr id="5" name="Slide Number Placeholder 4"/>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2886075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C0082-EE63-4B1F-95A9-3D40FB4A5A3F}" type="datetime1">
              <a:rPr lang="en-US" smtClean="0">
                <a:solidFill>
                  <a:srgbClr val="FEFAC9"/>
                </a:solidFill>
              </a:rPr>
              <a:pPr/>
              <a:t>11/30/2020</a:t>
            </a:fld>
            <a:endParaRPr lang="en-US" dirty="0">
              <a:solidFill>
                <a:srgbClr val="FEFAC9"/>
              </a:solidFill>
            </a:endParaRPr>
          </a:p>
        </p:txBody>
      </p:sp>
      <p:sp>
        <p:nvSpPr>
          <p:cNvPr id="3" name="Footer Placeholder 2"/>
          <p:cNvSpPr>
            <a:spLocks noGrp="1"/>
          </p:cNvSpPr>
          <p:nvPr>
            <p:ph type="ftr" sz="quarter" idx="11"/>
          </p:nvPr>
        </p:nvSpPr>
        <p:spPr/>
        <p:txBody>
          <a:bodyPr/>
          <a:lstStyle/>
          <a:p>
            <a:endParaRPr lang="en-US" dirty="0">
              <a:solidFill>
                <a:srgbClr val="FEFAC9"/>
              </a:solidFill>
            </a:endParaRPr>
          </a:p>
        </p:txBody>
      </p:sp>
      <p:sp>
        <p:nvSpPr>
          <p:cNvPr id="4" name="Slide Number Placeholder 3"/>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218612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CAC8F5-5F4B-49A1-84B8-F5FD055792CF}" type="datetime1">
              <a:rPr lang="en-US" smtClean="0">
                <a:solidFill>
                  <a:srgbClr val="FEFAC9"/>
                </a:solidFill>
              </a:rPr>
              <a:pPr/>
              <a:t>11/30/2020</a:t>
            </a:fld>
            <a:endParaRPr lang="en-US" dirty="0">
              <a:solidFill>
                <a:srgbClr val="FEFAC9"/>
              </a:solidFill>
            </a:endParaRPr>
          </a:p>
        </p:txBody>
      </p:sp>
      <p:sp>
        <p:nvSpPr>
          <p:cNvPr id="6" name="Footer Placeholder 5"/>
          <p:cNvSpPr>
            <a:spLocks noGrp="1"/>
          </p:cNvSpPr>
          <p:nvPr>
            <p:ph type="ftr" sz="quarter" idx="11"/>
          </p:nvPr>
        </p:nvSpPr>
        <p:spPr/>
        <p:txBody>
          <a:bodyPr/>
          <a:lstStyle/>
          <a:p>
            <a:endParaRPr lang="en-US" dirty="0">
              <a:solidFill>
                <a:srgbClr val="FEFAC9"/>
              </a:solidFill>
            </a:endParaRPr>
          </a:p>
        </p:txBody>
      </p:sp>
      <p:sp>
        <p:nvSpPr>
          <p:cNvPr id="7" name="Slide Number Placeholder 6"/>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3381243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4178DF2-FBE4-4ED6-A2C3-7E6C1E57F9A5}" type="datetime1">
              <a:rPr lang="en-US" smtClean="0">
                <a:solidFill>
                  <a:srgbClr val="FEFAC9"/>
                </a:solidFill>
              </a:rPr>
              <a:pPr/>
              <a:t>11/30/2020</a:t>
            </a:fld>
            <a:endParaRPr lang="en-US" dirty="0">
              <a:solidFill>
                <a:srgbClr val="FEFAC9"/>
              </a:solidFill>
            </a:endParaRPr>
          </a:p>
        </p:txBody>
      </p:sp>
      <p:sp>
        <p:nvSpPr>
          <p:cNvPr id="6" name="Footer Placeholder 5"/>
          <p:cNvSpPr>
            <a:spLocks noGrp="1"/>
          </p:cNvSpPr>
          <p:nvPr>
            <p:ph type="ftr" sz="quarter" idx="11"/>
          </p:nvPr>
        </p:nvSpPr>
        <p:spPr/>
        <p:txBody>
          <a:bodyPr/>
          <a:lstStyle/>
          <a:p>
            <a:endParaRPr lang="en-US" dirty="0">
              <a:solidFill>
                <a:srgbClr val="FEFAC9"/>
              </a:solidFill>
            </a:endParaRPr>
          </a:p>
        </p:txBody>
      </p:sp>
      <p:sp>
        <p:nvSpPr>
          <p:cNvPr id="7" name="Slide Number Placeholder 6"/>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308390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1B5D0-A4C3-4A79-9284-7E636C2D0A0C}"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1012194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7062C-6BFA-41BC-879D-94A2EB0778FA}"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11"/>
          </p:nvPr>
        </p:nvSpPr>
        <p:spPr/>
        <p:txBody>
          <a:bodyPr/>
          <a:lstStyle/>
          <a:p>
            <a:endParaRPr lang="en-US" dirty="0">
              <a:solidFill>
                <a:srgbClr val="FEFAC9"/>
              </a:solidFill>
            </a:endParaRPr>
          </a:p>
        </p:txBody>
      </p:sp>
      <p:sp>
        <p:nvSpPr>
          <p:cNvPr id="6" name="Slide Number Placeholder 5"/>
          <p:cNvSpPr>
            <a:spLocks noGrp="1"/>
          </p:cNvSpPr>
          <p:nvPr>
            <p:ph type="sldNum" sz="quarter" idx="12"/>
          </p:nvPr>
        </p:nvSpPr>
        <p:spPr/>
        <p:txBody>
          <a:body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94691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2" name="Picture 11" descr="A waterfall into a body of water&#10;&#10;Description automatically generated">
            <a:extLst>
              <a:ext uri="{FF2B5EF4-FFF2-40B4-BE49-F238E27FC236}">
                <a16:creationId xmlns:a16="http://schemas.microsoft.com/office/drawing/2014/main" id="{E2D82CBE-2079-554F-91A9-AAA1F8A396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3494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1" name="Rectangle 20"/>
          <p:cNvSpPr/>
          <p:nvPr userDrawn="1"/>
        </p:nvSpPr>
        <p:spPr>
          <a:xfrm>
            <a:off x="0" y="6083301"/>
            <a:ext cx="12192000" cy="774699"/>
          </a:xfrm>
          <a:prstGeom prst="rect">
            <a:avLst/>
          </a:prstGeom>
          <a:solidFill>
            <a:schemeClr val="bg1"/>
          </a:solidFill>
          <a:ln>
            <a:noFill/>
          </a:ln>
          <a:effectLst/>
          <a:scene3d>
            <a:camera prst="orthographicFront"/>
            <a:lightRig rig="threePt" dir="t"/>
          </a:scene3d>
          <a:sp3d extrusionH="76200" contourW="12700">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descr="RaysCrop.png"/>
          <p:cNvPicPr>
            <a:picLocks noChangeAspect="1"/>
          </p:cNvPicPr>
          <p:nvPr userDrawn="1"/>
        </p:nvPicPr>
        <p:blipFill>
          <a:blip r:embed="rId2">
            <a:alphaModFix amt="73000"/>
            <a:extLst>
              <a:ext uri="{28A0092B-C50C-407E-A947-70E740481C1C}">
                <a14:useLocalDpi xmlns:a14="http://schemas.microsoft.com/office/drawing/2010/main"/>
              </a:ext>
            </a:extLst>
          </a:blip>
          <a:stretch>
            <a:fillRect/>
          </a:stretch>
        </p:blipFill>
        <p:spPr>
          <a:xfrm>
            <a:off x="-8418" y="6800"/>
            <a:ext cx="12195612" cy="6838500"/>
          </a:xfrm>
          <a:prstGeom prst="rect">
            <a:avLst/>
          </a:prstGeom>
        </p:spPr>
      </p:pic>
      <p:pic>
        <p:nvPicPr>
          <p:cNvPr id="3" name="Picture 2" descr="Fnl_FFN_illustration_Crysta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14800" y="17821"/>
            <a:ext cx="7653867" cy="6852880"/>
          </a:xfrm>
          <a:prstGeom prst="rect">
            <a:avLst/>
          </a:prstGeom>
        </p:spPr>
      </p:pic>
      <p:pic>
        <p:nvPicPr>
          <p:cNvPr id="18" name="Picture 17" descr="Arrowhead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5134" y="5256877"/>
            <a:ext cx="3955124" cy="1166457"/>
          </a:xfrm>
          <a:prstGeom prst="rect">
            <a:avLst/>
          </a:prstGeom>
        </p:spPr>
      </p:pic>
      <p:pic>
        <p:nvPicPr>
          <p:cNvPr id="19" name="Picture 18" descr="IRSLogo.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11200" y="5538307"/>
            <a:ext cx="1415793" cy="859627"/>
          </a:xfrm>
          <a:prstGeom prst="rect">
            <a:avLst/>
          </a:prstGeom>
        </p:spPr>
      </p:pic>
      <p:pic>
        <p:nvPicPr>
          <p:cNvPr id="33" name="Picture 32" descr="KraftPaper-Clean.png"/>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812734" y="697061"/>
            <a:ext cx="4477980" cy="2552242"/>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2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ctrTitle"/>
          </p:nvPr>
        </p:nvSpPr>
        <p:spPr>
          <a:xfrm rot="21257420">
            <a:off x="1282172" y="910017"/>
            <a:ext cx="3511265" cy="2218710"/>
          </a:xfrm>
        </p:spPr>
        <p:txBody>
          <a:bodyPr/>
          <a:lstStyle>
            <a:lvl1pPr algn="ctr">
              <a:defRPr spc="0"/>
            </a:lvl1pPr>
          </a:lstStyle>
          <a:p>
            <a:r>
              <a:rPr lang="en-US" dirty="0"/>
              <a:t>Click to edit Master title style</a:t>
            </a:r>
          </a:p>
        </p:txBody>
      </p:sp>
    </p:spTree>
    <p:extLst>
      <p:ext uri="{BB962C8B-B14F-4D97-AF65-F5344CB8AC3E}">
        <p14:creationId xmlns:p14="http://schemas.microsoft.com/office/powerpoint/2010/main" val="2179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1" name="Rectangle 20"/>
          <p:cNvSpPr/>
          <p:nvPr userDrawn="1"/>
        </p:nvSpPr>
        <p:spPr>
          <a:xfrm>
            <a:off x="0" y="6083301"/>
            <a:ext cx="12192000" cy="774699"/>
          </a:xfrm>
          <a:prstGeom prst="rect">
            <a:avLst/>
          </a:prstGeom>
          <a:solidFill>
            <a:schemeClr val="bg1"/>
          </a:solidFill>
          <a:ln>
            <a:noFill/>
          </a:ln>
          <a:effectLst/>
          <a:scene3d>
            <a:camera prst="orthographicFront"/>
            <a:lightRig rig="threePt" dir="t"/>
          </a:scene3d>
          <a:sp3d extrusionH="76200" contourW="12700">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10" name="Picture 9" descr="RaysCrop.png"/>
          <p:cNvPicPr>
            <a:picLocks noChangeAspect="1"/>
          </p:cNvPicPr>
          <p:nvPr userDrawn="1"/>
        </p:nvPicPr>
        <p:blipFill>
          <a:blip r:embed="rId2">
            <a:alphaModFix amt="73000"/>
            <a:extLst>
              <a:ext uri="{28A0092B-C50C-407E-A947-70E740481C1C}">
                <a14:useLocalDpi xmlns:a14="http://schemas.microsoft.com/office/drawing/2010/main"/>
              </a:ext>
            </a:extLst>
          </a:blip>
          <a:stretch>
            <a:fillRect/>
          </a:stretch>
        </p:blipFill>
        <p:spPr>
          <a:xfrm>
            <a:off x="-8418" y="6800"/>
            <a:ext cx="12195612" cy="6838500"/>
          </a:xfrm>
          <a:prstGeom prst="rect">
            <a:avLst/>
          </a:prstGeom>
        </p:spPr>
      </p:pic>
      <p:pic>
        <p:nvPicPr>
          <p:cNvPr id="3" name="Picture 2" descr="Fnl_FFN_illustration_Crysta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14800" y="17821"/>
            <a:ext cx="7653867" cy="6852880"/>
          </a:xfrm>
          <a:prstGeom prst="rect">
            <a:avLst/>
          </a:prstGeom>
        </p:spPr>
      </p:pic>
      <p:pic>
        <p:nvPicPr>
          <p:cNvPr id="18" name="Picture 17" descr="Arrowhead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5134" y="5256877"/>
            <a:ext cx="3955124" cy="1166457"/>
          </a:xfrm>
          <a:prstGeom prst="rect">
            <a:avLst/>
          </a:prstGeom>
        </p:spPr>
      </p:pic>
      <p:pic>
        <p:nvPicPr>
          <p:cNvPr id="19" name="Picture 18" descr="IRSLogo.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11200" y="5538307"/>
            <a:ext cx="1415793" cy="859627"/>
          </a:xfrm>
          <a:prstGeom prst="rect">
            <a:avLst/>
          </a:prstGeom>
        </p:spPr>
      </p:pic>
      <p:pic>
        <p:nvPicPr>
          <p:cNvPr id="33" name="Picture 32" descr="KraftPaper-Clean.png"/>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812734" y="697061"/>
            <a:ext cx="4477980" cy="2552242"/>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2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ctrTitle"/>
          </p:nvPr>
        </p:nvSpPr>
        <p:spPr>
          <a:xfrm rot="21257420">
            <a:off x="1282172" y="910017"/>
            <a:ext cx="3511265" cy="2218710"/>
          </a:xfrm>
        </p:spPr>
        <p:txBody>
          <a:bodyPr/>
          <a:lstStyle>
            <a:lvl1pPr algn="ctr">
              <a:defRPr spc="0"/>
            </a:lvl1pPr>
          </a:lstStyle>
          <a:p>
            <a:r>
              <a:rPr lang="en-US" dirty="0"/>
              <a:t>Click to edit Master title style</a:t>
            </a:r>
          </a:p>
        </p:txBody>
      </p:sp>
    </p:spTree>
    <p:extLst>
      <p:ext uri="{BB962C8B-B14F-4D97-AF65-F5344CB8AC3E}">
        <p14:creationId xmlns:p14="http://schemas.microsoft.com/office/powerpoint/2010/main" val="104945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1" name="Rectangle 20"/>
          <p:cNvSpPr/>
          <p:nvPr userDrawn="1"/>
        </p:nvSpPr>
        <p:spPr>
          <a:xfrm>
            <a:off x="0" y="6083301"/>
            <a:ext cx="12192000" cy="774699"/>
          </a:xfrm>
          <a:prstGeom prst="rect">
            <a:avLst/>
          </a:prstGeom>
          <a:solidFill>
            <a:schemeClr val="bg1"/>
          </a:solidFill>
          <a:ln>
            <a:noFill/>
          </a:ln>
          <a:effectLst/>
          <a:scene3d>
            <a:camera prst="orthographicFront"/>
            <a:lightRig rig="threePt" dir="t"/>
          </a:scene3d>
          <a:sp3d extrusionH="76200" contourW="12700">
            <a:extrusionClr>
              <a:schemeClr val="bg1"/>
            </a:extrusionClr>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10" name="Picture 9" descr="RaysCrop.png"/>
          <p:cNvPicPr>
            <a:picLocks noChangeAspect="1"/>
          </p:cNvPicPr>
          <p:nvPr userDrawn="1"/>
        </p:nvPicPr>
        <p:blipFill>
          <a:blip r:embed="rId2">
            <a:alphaModFix amt="73000"/>
            <a:extLst>
              <a:ext uri="{28A0092B-C50C-407E-A947-70E740481C1C}">
                <a14:useLocalDpi xmlns:a14="http://schemas.microsoft.com/office/drawing/2010/main"/>
              </a:ext>
            </a:extLst>
          </a:blip>
          <a:stretch>
            <a:fillRect/>
          </a:stretch>
        </p:blipFill>
        <p:spPr>
          <a:xfrm>
            <a:off x="-8418" y="6800"/>
            <a:ext cx="12195612" cy="6838500"/>
          </a:xfrm>
          <a:prstGeom prst="rect">
            <a:avLst/>
          </a:prstGeom>
        </p:spPr>
      </p:pic>
      <p:pic>
        <p:nvPicPr>
          <p:cNvPr id="3" name="Picture 2" descr="Fnl_FFN_illustration_Crysta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14800" y="17821"/>
            <a:ext cx="7653867" cy="6852880"/>
          </a:xfrm>
          <a:prstGeom prst="rect">
            <a:avLst/>
          </a:prstGeom>
        </p:spPr>
      </p:pic>
      <p:pic>
        <p:nvPicPr>
          <p:cNvPr id="18" name="Picture 17" descr="Arrowhead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5134" y="5256877"/>
            <a:ext cx="3955124" cy="1166457"/>
          </a:xfrm>
          <a:prstGeom prst="rect">
            <a:avLst/>
          </a:prstGeom>
        </p:spPr>
      </p:pic>
      <p:pic>
        <p:nvPicPr>
          <p:cNvPr id="19" name="Picture 18" descr="IRSLogo.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11200" y="5538307"/>
            <a:ext cx="1415793" cy="859627"/>
          </a:xfrm>
          <a:prstGeom prst="rect">
            <a:avLst/>
          </a:prstGeom>
        </p:spPr>
      </p:pic>
      <p:pic>
        <p:nvPicPr>
          <p:cNvPr id="33" name="Picture 32" descr="KraftPaper-Clean.png"/>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812734" y="697061"/>
            <a:ext cx="4477980" cy="2552242"/>
          </a:xfrm>
          <a:prstGeom prst="rect">
            <a:avLst/>
          </a:prstGeom>
          <a:solidFill>
            <a:srgbClr val="FFFFFF">
              <a:shade val="85000"/>
            </a:srgbClr>
          </a:solidFill>
          <a:ln w="76200" cap="sq" cmpd="sng">
            <a:solidFill>
              <a:srgbClr val="FFFFFF"/>
            </a:solidFill>
            <a:miter lim="800000"/>
          </a:ln>
          <a:effectLst>
            <a:outerShdw blurRad="65000" dist="50800" dir="12900000" kx="195000" ky="145000" algn="tl" rotWithShape="0">
              <a:srgbClr val="000000">
                <a:alpha val="2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ctrTitle"/>
          </p:nvPr>
        </p:nvSpPr>
        <p:spPr>
          <a:xfrm rot="21257420">
            <a:off x="1282172" y="910017"/>
            <a:ext cx="3511265" cy="2218710"/>
          </a:xfrm>
        </p:spPr>
        <p:txBody>
          <a:bodyPr/>
          <a:lstStyle>
            <a:lvl1pPr algn="ctr">
              <a:defRPr spc="0"/>
            </a:lvl1pPr>
          </a:lstStyle>
          <a:p>
            <a:r>
              <a:rPr lang="en-US" dirty="0"/>
              <a:t>Click to edit Master title style</a:t>
            </a:r>
          </a:p>
        </p:txBody>
      </p:sp>
    </p:spTree>
    <p:extLst>
      <p:ext uri="{BB962C8B-B14F-4D97-AF65-F5344CB8AC3E}">
        <p14:creationId xmlns:p14="http://schemas.microsoft.com/office/powerpoint/2010/main" val="786143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25C9-A25E-44D6-AEE9-FD132754F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0DB7680-849B-4FD1-AEF0-B7502C69D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BDBEAB4-9E7B-42F7-A378-01435DFB8BEC}"/>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91673064-B437-4813-8E7F-7EE520B297F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C882103-4CF4-45C6-BE99-C85BFCEB0924}"/>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1214193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A669-6AD7-43D7-807A-AB6389BB46D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ED29F11-80ED-410A-BD95-FEC5CED8F4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34B3BD-209B-4BF5-BFD7-C5257A1CE41D}"/>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2EE57CD6-278F-4B24-9A8D-D33CE768496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C905F3-B2C0-446C-81A9-08B0B49CA8BF}"/>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2327855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07E5-C088-413A-8725-87D2D3E19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D1941B3-C83F-46AE-A109-67DF5ED83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033355-2F10-44FA-958F-2F9C574EB445}"/>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F95ECE6F-FBBE-4AA8-8712-D28D9A06CC4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D72D14-4F6F-4509-9DDA-6BC1A61B3F7C}"/>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1267961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1F73-6DEE-4686-85DC-FFA353B5EA0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9AC9262-422D-49FA-92FF-6502DB5B4F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75A13EA-C0B1-4572-BA5B-FEDCEDC4E8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02B529A-7902-44DA-A347-ECEA4631A455}"/>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6" name="Footer Placeholder 5">
            <a:extLst>
              <a:ext uri="{FF2B5EF4-FFF2-40B4-BE49-F238E27FC236}">
                <a16:creationId xmlns:a16="http://schemas.microsoft.com/office/drawing/2014/main" id="{B44A0AFD-5133-4E16-AEE1-720D64131C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691332E-0351-455F-83D1-71507D77B576}"/>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3563175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F307-7F03-4484-8AD9-ED9E1ED4575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D132150-56F6-4AF3-B75D-7E7B004F8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0050B-528F-49B3-9F08-230B8EF85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42A44D-5BF0-442B-9D18-F6166D26A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C6E67D-A9E9-41FC-8617-387ECF9D06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553E8B3-D1B1-421C-A031-996D5363ADC2}"/>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8" name="Footer Placeholder 7">
            <a:extLst>
              <a:ext uri="{FF2B5EF4-FFF2-40B4-BE49-F238E27FC236}">
                <a16:creationId xmlns:a16="http://schemas.microsoft.com/office/drawing/2014/main" id="{8F24BADE-89ED-41F2-B662-09214B8DF02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F0EAE57-C1FA-4CC4-B89E-0AA54528A4C1}"/>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3441339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4D70-7B5C-411C-9731-9D2A6E3096A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99EFBFB-A659-4476-8353-03369E67779D}"/>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4" name="Footer Placeholder 3">
            <a:extLst>
              <a:ext uri="{FF2B5EF4-FFF2-40B4-BE49-F238E27FC236}">
                <a16:creationId xmlns:a16="http://schemas.microsoft.com/office/drawing/2014/main" id="{30F1E3C6-1250-4BFE-B60B-94E62419252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870E9B4-957A-4E49-8E9C-7FA606A5F17D}"/>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2986118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06532C-343C-49CB-9C24-0AD677216B84}"/>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3" name="Footer Placeholder 2">
            <a:extLst>
              <a:ext uri="{FF2B5EF4-FFF2-40B4-BE49-F238E27FC236}">
                <a16:creationId xmlns:a16="http://schemas.microsoft.com/office/drawing/2014/main" id="{B5E98198-10EC-4564-9E62-08CDB8B94A2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898438-B28D-41F7-9195-A043882D088A}"/>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416069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descr="A picture containing grass, field, green, standing&#10;&#10;Description automatically generated">
            <a:extLst>
              <a:ext uri="{FF2B5EF4-FFF2-40B4-BE49-F238E27FC236}">
                <a16:creationId xmlns:a16="http://schemas.microsoft.com/office/drawing/2014/main" id="{CDE9B800-3B22-5445-A9B4-D0C46581709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1112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3FB8-F920-4C83-9DE5-934085C12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77BABCF-BE7B-4C50-B91C-2FABC77C41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BBC77B2-9526-4035-9D59-743A1A66D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F8B16-97D5-4239-98BA-A95EB87463D6}"/>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6" name="Footer Placeholder 5">
            <a:extLst>
              <a:ext uri="{FF2B5EF4-FFF2-40B4-BE49-F238E27FC236}">
                <a16:creationId xmlns:a16="http://schemas.microsoft.com/office/drawing/2014/main" id="{0A80D085-ED83-49A7-998B-7F99FA288D9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29176C6-3FAB-4493-8443-5AC7AF43894B}"/>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4057652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1365-6E16-4F5F-ADBB-311CCBC0B6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FB6076C-B309-40FA-8522-91F91CBA4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614C78F-9738-489D-A20C-08A3D3A7D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16654-269F-4FAF-AE5B-B2FE7EB5C40C}"/>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6" name="Footer Placeholder 5">
            <a:extLst>
              <a:ext uri="{FF2B5EF4-FFF2-40B4-BE49-F238E27FC236}">
                <a16:creationId xmlns:a16="http://schemas.microsoft.com/office/drawing/2014/main" id="{8AACB92C-3719-4FD2-BCDE-A737280747A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FE533B-B4D1-42B8-950D-34F20DBD270A}"/>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1594522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FD363-EE7B-4295-BCD7-24A652285E9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037C468-EE1C-4E2D-B310-5003F3861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6754FD-8680-40A6-9224-76B00684E0B7}"/>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16FF9AC3-A1D6-4F76-8386-0BEE2F4495A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63CA7B-BB0B-44F8-8D57-CA530B178E83}"/>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2292463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EF3DC-E41B-407F-B59B-C94F663B36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B25D5E5-3E4C-42B5-994F-AF0A1F892A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41030E-3996-4A38-BA30-7F241532298A}"/>
              </a:ext>
            </a:extLst>
          </p:cNvPr>
          <p:cNvSpPr>
            <a:spLocks noGrp="1"/>
          </p:cNvSpPr>
          <p:nvPr>
            <p:ph type="dt" sz="half" idx="10"/>
          </p:nvPr>
        </p:nvSpPr>
        <p:spPr/>
        <p:txBody>
          <a:body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89054210-28A9-45E4-9B87-05C197A702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DB18B8B-A7A0-4FE1-A26F-46A2ADA5A6AE}"/>
              </a:ext>
            </a:extLst>
          </p:cNvPr>
          <p:cNvSpPr>
            <a:spLocks noGrp="1"/>
          </p:cNvSpPr>
          <p:nvPr>
            <p:ph type="sldNum" sz="quarter" idx="12"/>
          </p:nvPr>
        </p:nvSpPr>
        <p:spPr/>
        <p:txBody>
          <a:bodyPr/>
          <a:lstStyle/>
          <a:p>
            <a:fld id="{96267213-188B-4303-BCE9-0C90A0E5F095}" type="slidenum">
              <a:rPr lang="en-CA" smtClean="0"/>
              <a:t>‹#›</a:t>
            </a:fld>
            <a:endParaRPr lang="en-CA"/>
          </a:p>
        </p:txBody>
      </p:sp>
    </p:spTree>
    <p:extLst>
      <p:ext uri="{BB962C8B-B14F-4D97-AF65-F5344CB8AC3E}">
        <p14:creationId xmlns:p14="http://schemas.microsoft.com/office/powerpoint/2010/main" val="3383327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6328-A04A-F846-B0CF-303370D19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2DCD8B-4F03-274D-B9A6-D749F812E5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ED9312-85DA-CD45-82D1-1472D157A0B4}"/>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B038E1F3-E311-B84D-9662-9F53B20773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088723-790A-4849-BFA1-C11BC6313465}"/>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4049228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1A8E-DE29-3C44-9936-B46B9B0C4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F545D-012B-E348-AEEB-0C7AD33C1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5F2-8C6E-3D48-84A1-1AB32553ED14}"/>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071944A6-F511-1548-BFFC-A4E661687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BC5E9-77A6-A44F-8D70-D4121C3A301E}"/>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959827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4699-B54D-8F4A-97C5-828C987D7B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40ABC9-41A7-CA4B-90CF-E8D31AC17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D39239-0D35-834B-8192-52D44AFB94FC}"/>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F0CC5669-122B-DA45-A796-676F611122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92F9E3-0E26-0D4B-8C3B-57492471E378}"/>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343953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CC97-C4C2-B249-BF05-59FF07C70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476AF-F632-B848-9960-E683A4F9F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9380FA-8433-084B-837B-BDE4DC111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7A9A8F-1298-9C4A-8D4E-F0B49EED0ECB}"/>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F05DB8A8-E19A-FF4D-AF92-D51215CE32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51BB38-C8E8-8A4C-99C3-918849A65CBA}"/>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1299400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0C33-20AB-8E46-A7E2-36831BEBEC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8AE553-4A99-F64A-B6B1-34755DFA3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371A1F-A6A3-7E45-8775-E7A4D28F7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266657-19E2-D647-8A99-6B49318AA0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CD082-303B-2D40-A49E-F55EC48120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08EBB-1030-9948-9077-C03076EB20DB}"/>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8" name="Footer Placeholder 7">
            <a:extLst>
              <a:ext uri="{FF2B5EF4-FFF2-40B4-BE49-F238E27FC236}">
                <a16:creationId xmlns:a16="http://schemas.microsoft.com/office/drawing/2014/main" id="{9169ECCC-C519-1046-8238-460D8F8C07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33C07F-D44B-514B-AF34-873A1BFA267A}"/>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2705941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FA2A-2B70-784D-BCEA-E12DE13506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876DC2-62F8-D945-A6D2-A72EC4A51ED0}"/>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4" name="Footer Placeholder 3">
            <a:extLst>
              <a:ext uri="{FF2B5EF4-FFF2-40B4-BE49-F238E27FC236}">
                <a16:creationId xmlns:a16="http://schemas.microsoft.com/office/drawing/2014/main" id="{F4478555-DCA0-AA41-B1D9-E6CEE14A0E7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80EAC87-A2B4-9349-A2CF-E29E617555A0}"/>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11119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3C372513-7246-924A-B189-692D77AA5CF3}"/>
              </a:ext>
            </a:extLst>
          </p:cNvPr>
          <p:cNvSpPr>
            <a:spLocks noGrp="1"/>
          </p:cNvSpPr>
          <p:nvPr>
            <p:ph type="dt" sz="half" idx="10"/>
          </p:nvPr>
        </p:nvSpPr>
        <p:spPr/>
        <p:txBody>
          <a:bodyPr/>
          <a:lstStyle/>
          <a:p>
            <a:fld id="{FB2DBE0B-F7E3-2C49-97EA-9C1F8DBB6D09}" type="datetimeFigureOut">
              <a:rPr lang="en-US" smtClean="0"/>
              <a:t>11/30/2020</a:t>
            </a:fld>
            <a:endParaRPr lang="en-US"/>
          </a:p>
        </p:txBody>
      </p:sp>
      <p:sp>
        <p:nvSpPr>
          <p:cNvPr id="8" name="Footer Placeholder 7">
            <a:extLst>
              <a:ext uri="{FF2B5EF4-FFF2-40B4-BE49-F238E27FC236}">
                <a16:creationId xmlns:a16="http://schemas.microsoft.com/office/drawing/2014/main" id="{8A712393-5933-9F4F-8B2D-9DBA1577DF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478DE4-F074-E54D-9B80-B99E768C6FF1}"/>
              </a:ext>
            </a:extLst>
          </p:cNvPr>
          <p:cNvSpPr>
            <a:spLocks noGrp="1"/>
          </p:cNvSpPr>
          <p:nvPr>
            <p:ph type="sldNum" sz="quarter" idx="12"/>
          </p:nvPr>
        </p:nvSpPr>
        <p:spPr/>
        <p:txBody>
          <a:bodyPr/>
          <a:lstStyle/>
          <a:p>
            <a:fld id="{20496534-7B01-8740-938F-197285B93BC6}" type="slidenum">
              <a:rPr lang="en-US" smtClean="0"/>
              <a:t>‹#›</a:t>
            </a:fld>
            <a:endParaRPr lang="en-US"/>
          </a:p>
        </p:txBody>
      </p:sp>
      <p:pic>
        <p:nvPicPr>
          <p:cNvPr id="11" name="Picture 10" descr="A picture containing outdoor, dark, snow, person&#10;&#10;Description automatically generated">
            <a:extLst>
              <a:ext uri="{FF2B5EF4-FFF2-40B4-BE49-F238E27FC236}">
                <a16:creationId xmlns:a16="http://schemas.microsoft.com/office/drawing/2014/main" id="{D396505A-D644-994C-AF29-B87677C702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779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65724-532D-8245-BC33-B710776AD5C8}"/>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3" name="Footer Placeholder 2">
            <a:extLst>
              <a:ext uri="{FF2B5EF4-FFF2-40B4-BE49-F238E27FC236}">
                <a16:creationId xmlns:a16="http://schemas.microsoft.com/office/drawing/2014/main" id="{7FB6DF95-2FEA-2842-B713-DB9BB00162A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1305C-0330-B540-B8AD-DC14592B27AF}"/>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3568760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6154-EFC5-7F4E-B553-7363D010F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97EA61-ABA3-EE48-9D12-80C755A78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C9D82-903F-6645-8C5C-11D9134AC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D25C5A-EF70-C148-946C-36BFC855C7DD}"/>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D30DB73B-9A81-784C-8B68-2A63B7BDF1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F46A6A-2B84-0346-91E3-F0B929A35CFF}"/>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058206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1F82-7E19-A647-8B29-DF3219FEB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7AC6F-C084-AA40-90C8-CB83F8EA9D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B479F5-56B8-B248-9590-4FE88D33C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C36D47-B6D0-1B4F-AECF-5F5C87FBBD15}"/>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6" name="Footer Placeholder 5">
            <a:extLst>
              <a:ext uri="{FF2B5EF4-FFF2-40B4-BE49-F238E27FC236}">
                <a16:creationId xmlns:a16="http://schemas.microsoft.com/office/drawing/2014/main" id="{960D9D4E-99B9-AD4D-8CEC-EBED20A6A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4E7C51F-4D72-8A48-B627-DD7B29D0512D}"/>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795644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C6BA-6146-0542-95AE-091EBF8A5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9B3EFF-27C7-5046-AD7A-04F707409F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7DCC0-E07C-EB40-92D9-D61842CB3ABE}"/>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C3E712EE-41C2-534D-9CBD-FD9561D96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BB572D-D044-6B48-AFB6-0B6908020431}"/>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2543467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80853-0239-7D4C-8D4C-F83462F1BB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A2B762-412E-4D4A-A03B-5EEB74730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7E515-E5DE-AE4C-A415-C465E6F9AF6A}"/>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3351380D-CB15-EE49-927E-818D7BD895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4EE283-EC69-5C43-801A-B0D9D9521987}"/>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1816884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hree Thoughts With Supporting Paragraph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5175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picture containing outdoor, dark, snow, person&#10;&#10;Description automatically generated">
            <a:extLst>
              <a:ext uri="{FF2B5EF4-FFF2-40B4-BE49-F238E27FC236}">
                <a16:creationId xmlns:a16="http://schemas.microsoft.com/office/drawing/2014/main" id="{7A6AB6F2-B865-E744-BAC2-562BBC82C13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944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6" name="Picture 5" descr="A picture containing outdoor, person, water, riding&#10;&#10;Description automatically generated">
            <a:extLst>
              <a:ext uri="{FF2B5EF4-FFF2-40B4-BE49-F238E27FC236}">
                <a16:creationId xmlns:a16="http://schemas.microsoft.com/office/drawing/2014/main" id="{420C7547-47BC-2A42-A2E0-18F9AD3D9E5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0750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6328-A04A-F846-B0CF-303370D19E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2DCD8B-4F03-274D-B9A6-D749F812E5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ED9312-85DA-CD45-82D1-1472D157A0B4}"/>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B038E1F3-E311-B84D-9662-9F53B20773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088723-790A-4849-BFA1-C11BC6313465}"/>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4202938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1A8E-DE29-3C44-9936-B46B9B0C45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F545D-012B-E348-AEEB-0C7AD33C1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5F2-8C6E-3D48-84A1-1AB32553ED14}"/>
              </a:ext>
            </a:extLst>
          </p:cNvPr>
          <p:cNvSpPr>
            <a:spLocks noGrp="1"/>
          </p:cNvSpPr>
          <p:nvPr>
            <p:ph type="dt" sz="half" idx="10"/>
          </p:nvPr>
        </p:nvSpPr>
        <p:spPr/>
        <p:txBody>
          <a:body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071944A6-F511-1548-BFFC-A4E6616872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BC5E9-77A6-A44F-8D70-D4121C3A301E}"/>
              </a:ext>
            </a:extLst>
          </p:cNvPr>
          <p:cNvSpPr>
            <a:spLocks noGrp="1"/>
          </p:cNvSpPr>
          <p:nvPr>
            <p:ph type="sldNum" sz="quarter" idx="12"/>
          </p:nvPr>
        </p:nvSpPr>
        <p:spPr/>
        <p:txBody>
          <a:bodyPr/>
          <a:lstStyle/>
          <a:p>
            <a:fld id="{83DFD385-A44B-C34B-AA68-39648F3E5896}" type="slidenum">
              <a:rPr lang="en-US" smtClean="0"/>
              <a:t>‹#›</a:t>
            </a:fld>
            <a:endParaRPr lang="en-US" dirty="0"/>
          </a:p>
        </p:txBody>
      </p:sp>
    </p:spTree>
    <p:extLst>
      <p:ext uri="{BB962C8B-B14F-4D97-AF65-F5344CB8AC3E}">
        <p14:creationId xmlns:p14="http://schemas.microsoft.com/office/powerpoint/2010/main" val="6370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9437F5-45DE-4443-A173-62A68026B2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DBE0B-F7E3-2C49-97EA-9C1F8DBB6D09}" type="datetimeFigureOut">
              <a:rPr lang="en-US" smtClean="0"/>
              <a:t>11/30/2020</a:t>
            </a:fld>
            <a:endParaRPr lang="en-US"/>
          </a:p>
        </p:txBody>
      </p:sp>
      <p:sp>
        <p:nvSpPr>
          <p:cNvPr id="5" name="Footer Placeholder 4">
            <a:extLst>
              <a:ext uri="{FF2B5EF4-FFF2-40B4-BE49-F238E27FC236}">
                <a16:creationId xmlns:a16="http://schemas.microsoft.com/office/drawing/2014/main" id="{9AC38ADF-675B-664E-8C3D-033A11D5A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D83D7-5299-DF44-B3D5-AF1495133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96534-7B01-8740-938F-197285B93BC6}" type="slidenum">
              <a:rPr lang="en-US" smtClean="0"/>
              <a:t>‹#›</a:t>
            </a:fld>
            <a:endParaRPr lang="en-US"/>
          </a:p>
        </p:txBody>
      </p:sp>
    </p:spTree>
    <p:extLst>
      <p:ext uri="{BB962C8B-B14F-4D97-AF65-F5344CB8AC3E}">
        <p14:creationId xmlns:p14="http://schemas.microsoft.com/office/powerpoint/2010/main" val="864779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C61426-89DD-204F-BBC2-D64AD9E61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A9E54B-CB08-C744-BF11-037D90FC1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114A9-D387-484B-A7BE-44DF7FBA7A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B81446EA-1F2C-2B4D-AC4B-AA1C3851B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771824C-5680-B64D-99F3-3AE5296A3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FD385-A44B-C34B-AA68-39648F3E5896}" type="slidenum">
              <a:rPr lang="en-US" smtClean="0"/>
              <a:t>‹#›</a:t>
            </a:fld>
            <a:endParaRPr lang="en-US" dirty="0"/>
          </a:p>
        </p:txBody>
      </p:sp>
    </p:spTree>
    <p:extLst>
      <p:ext uri="{BB962C8B-B14F-4D97-AF65-F5344CB8AC3E}">
        <p14:creationId xmlns:p14="http://schemas.microsoft.com/office/powerpoint/2010/main" val="10417411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E9D9EF-76CC-43A0-A52F-29170D5C62B5}" type="datetime1">
              <a:rPr lang="en-US" smtClean="0">
                <a:solidFill>
                  <a:srgbClr val="FEFAC9"/>
                </a:solidFill>
              </a:rPr>
              <a:pPr/>
              <a:t>11/30/2020</a:t>
            </a:fld>
            <a:endParaRPr lang="en-US" dirty="0">
              <a:solidFill>
                <a:srgbClr val="FEFAC9"/>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srgbClr val="FEFAC9"/>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A301FE-1361-43FF-806D-73709A427A66}" type="slidenum">
              <a:rPr lang="en-US" smtClean="0"/>
              <a:pPr/>
              <a:t>‹#›</a:t>
            </a:fld>
            <a:endParaRPr lang="en-US" dirty="0"/>
          </a:p>
        </p:txBody>
      </p:sp>
    </p:spTree>
    <p:extLst>
      <p:ext uri="{BB962C8B-B14F-4D97-AF65-F5344CB8AC3E}">
        <p14:creationId xmlns:p14="http://schemas.microsoft.com/office/powerpoint/2010/main" val="651372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F1207-A516-474D-A3CC-7634B8756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A513644-4F8C-48BB-AFDE-172D23CD3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72745C9-1D09-4CE8-8BFE-6F272C5D6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A3CBA-452D-44E8-8478-AF75C10C90D8}" type="datetimeFigureOut">
              <a:rPr lang="en-CA" smtClean="0"/>
              <a:t>2020-11-30</a:t>
            </a:fld>
            <a:endParaRPr lang="en-CA"/>
          </a:p>
        </p:txBody>
      </p:sp>
      <p:sp>
        <p:nvSpPr>
          <p:cNvPr id="5" name="Footer Placeholder 4">
            <a:extLst>
              <a:ext uri="{FF2B5EF4-FFF2-40B4-BE49-F238E27FC236}">
                <a16:creationId xmlns:a16="http://schemas.microsoft.com/office/drawing/2014/main" id="{7D029751-B49C-46DF-B6A6-5612EB660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BC26C66-3852-4E53-8677-0048CBD2C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67213-188B-4303-BCE9-0C90A0E5F095}" type="slidenum">
              <a:rPr lang="en-CA" smtClean="0"/>
              <a:t>‹#›</a:t>
            </a:fld>
            <a:endParaRPr lang="en-CA"/>
          </a:p>
        </p:txBody>
      </p:sp>
    </p:spTree>
    <p:extLst>
      <p:ext uri="{BB962C8B-B14F-4D97-AF65-F5344CB8AC3E}">
        <p14:creationId xmlns:p14="http://schemas.microsoft.com/office/powerpoint/2010/main" val="36587729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C61426-89DD-204F-BBC2-D64AD9E61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A9E54B-CB08-C744-BF11-037D90FC1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114A9-D387-484B-A7BE-44DF7FBA7A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46E50-B515-2044-A6DE-55B55FA585E3}" type="datetimeFigureOut">
              <a:rPr lang="en-US" smtClean="0"/>
              <a:t>11/30/2020</a:t>
            </a:fld>
            <a:endParaRPr lang="en-US" dirty="0"/>
          </a:p>
        </p:txBody>
      </p:sp>
      <p:sp>
        <p:nvSpPr>
          <p:cNvPr id="5" name="Footer Placeholder 4">
            <a:extLst>
              <a:ext uri="{FF2B5EF4-FFF2-40B4-BE49-F238E27FC236}">
                <a16:creationId xmlns:a16="http://schemas.microsoft.com/office/drawing/2014/main" id="{B81446EA-1F2C-2B4D-AC4B-AA1C3851B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771824C-5680-B64D-99F3-3AE5296A3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FD385-A44B-C34B-AA68-39648F3E5896}" type="slidenum">
              <a:rPr lang="en-US" smtClean="0"/>
              <a:t>‹#›</a:t>
            </a:fld>
            <a:endParaRPr lang="en-US" dirty="0"/>
          </a:p>
        </p:txBody>
      </p:sp>
    </p:spTree>
    <p:extLst>
      <p:ext uri="{BB962C8B-B14F-4D97-AF65-F5344CB8AC3E}">
        <p14:creationId xmlns:p14="http://schemas.microsoft.com/office/powerpoint/2010/main" val="347112620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hyperlink" Target="about:blank" TargetMode="External"/><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77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BBF115-3C18-4E22-A8A5-356EAE2270FF}"/>
              </a:ext>
            </a:extLst>
          </p:cNvPr>
          <p:cNvSpPr>
            <a:spLocks noGrp="1"/>
          </p:cNvSpPr>
          <p:nvPr>
            <p:ph idx="1"/>
          </p:nvPr>
        </p:nvSpPr>
        <p:spPr>
          <a:xfrm>
            <a:off x="445873" y="1008871"/>
            <a:ext cx="11214824" cy="5560601"/>
          </a:xfrm>
        </p:spPr>
        <p:txBody>
          <a:bodyPr>
            <a:noAutofit/>
          </a:bodyPr>
          <a:lstStyle/>
          <a:p>
            <a:pPr marL="0" indent="0">
              <a:buNone/>
            </a:pPr>
            <a:r>
              <a:rPr lang="en-US" sz="2000" dirty="0">
                <a:latin typeface="Calibri" panose="020F0502020204030204" pitchFamily="34" charset="0"/>
                <a:cs typeface="Calibri" panose="020F0502020204030204" pitchFamily="34" charset="0"/>
              </a:rPr>
              <a:t>After 25 years of hard work and innovation, trailblazing and advocating, Ice River not only stands for the highest quality, environmentally responsible water available – it is also a name that has become synonymous with forward-thinking leadership throughout the industry.</a:t>
            </a:r>
          </a:p>
          <a:p>
            <a:pPr marL="0" indent="0">
              <a:buNone/>
            </a:pPr>
            <a:endParaRPr lang="en-US" sz="1000" dirty="0">
              <a:latin typeface="Calibri" panose="020F0502020204030204" pitchFamily="34" charset="0"/>
              <a:cs typeface="Calibri" panose="020F0502020204030204" pitchFamily="34" charset="0"/>
            </a:endParaRPr>
          </a:p>
          <a:p>
            <a:pPr marL="0" indent="0">
              <a:buNone/>
            </a:pPr>
            <a:r>
              <a:rPr lang="en-US" sz="2000" dirty="0"/>
              <a:t>In 2007, Ice River Springs set out to lead the bottled water industry into unchartered territory in search of a more sustainable packaging option. Through the process of elimination, we determined that recycled PET was by far the best material available for food &amp; beverage packaging. Though many believed it to be impossible, we have built a recognized and well-established circular economy for PET in Ontario. We believe in the stability of this circular economy so much that we no longer purchase virgin PET and manufacture our bottles from 100% post-consumer recycled content.</a:t>
            </a:r>
          </a:p>
          <a:p>
            <a:pPr marL="0" indent="0">
              <a:buNone/>
            </a:pPr>
            <a:endParaRPr lang="en-US" sz="2000" dirty="0"/>
          </a:p>
          <a:p>
            <a:pPr marL="0" indent="0">
              <a:buNone/>
            </a:pPr>
            <a:r>
              <a:rPr lang="en-CA" sz="2000" dirty="0"/>
              <a:t>We operate our own recycling facility in a closed loop: from The Blue Box (curbside collection) to recycled bottle manufacturing, to fresh natural spring water products…and back again.  </a:t>
            </a:r>
          </a:p>
          <a:p>
            <a:pPr marL="0" indent="0">
              <a:buNone/>
            </a:pPr>
            <a:endParaRPr lang="en-US" sz="1000" dirty="0">
              <a:solidFill>
                <a:srgbClr val="FF0000"/>
              </a:solidFill>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Ice River is a family-owned Canadian company whose very name tells a compelling story – how a source of unbelievably pure natural spring water inspired passion and commitment, a lesson for all to hear…when you have a precious resource, you do everything in your power to protect it.</a:t>
            </a:r>
          </a:p>
          <a:p>
            <a:pPr marL="0" indent="0">
              <a:buNone/>
            </a:pPr>
            <a:endParaRPr lang="en-US" sz="1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F433A88-A42E-43D1-942B-20117FF6A8D0}"/>
              </a:ext>
            </a:extLst>
          </p:cNvPr>
          <p:cNvSpPr txBox="1"/>
          <p:nvPr/>
        </p:nvSpPr>
        <p:spPr>
          <a:xfrm>
            <a:off x="-10191" y="-2286"/>
            <a:ext cx="12192000" cy="870012"/>
          </a:xfrm>
          <a:prstGeom prst="rect">
            <a:avLst/>
          </a:prstGeom>
          <a:solidFill>
            <a:srgbClr val="5B9BD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p:txBody>
      </p:sp>
      <p:sp>
        <p:nvSpPr>
          <p:cNvPr id="11" name="TextBox 10">
            <a:extLst>
              <a:ext uri="{FF2B5EF4-FFF2-40B4-BE49-F238E27FC236}">
                <a16:creationId xmlns:a16="http://schemas.microsoft.com/office/drawing/2014/main" id="{B60E4BD0-3C0F-4CDD-8CC4-AD71D5190043}"/>
              </a:ext>
            </a:extLst>
          </p:cNvPr>
          <p:cNvSpPr txBox="1"/>
          <p:nvPr/>
        </p:nvSpPr>
        <p:spPr>
          <a:xfrm>
            <a:off x="394283" y="117446"/>
            <a:ext cx="4496499" cy="646331"/>
          </a:xfrm>
          <a:prstGeom prst="rect">
            <a:avLst/>
          </a:prstGeom>
          <a:noFill/>
        </p:spPr>
        <p:txBody>
          <a:bodyPr wrap="square" rtlCol="0">
            <a:spAutoFit/>
          </a:bodyPr>
          <a:lstStyle/>
          <a:p>
            <a:r>
              <a:rPr lang="en-US" sz="3600" b="1" dirty="0">
                <a:solidFill>
                  <a:schemeClr val="bg1"/>
                </a:solidFill>
              </a:rPr>
              <a:t>OUR STORY</a:t>
            </a:r>
            <a:endParaRPr lang="en-CA" sz="3600" b="1" dirty="0">
              <a:solidFill>
                <a:schemeClr val="bg1"/>
              </a:solidFill>
            </a:endParaRPr>
          </a:p>
        </p:txBody>
      </p:sp>
    </p:spTree>
    <p:extLst>
      <p:ext uri="{BB962C8B-B14F-4D97-AF65-F5344CB8AC3E}">
        <p14:creationId xmlns:p14="http://schemas.microsoft.com/office/powerpoint/2010/main" val="2502089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BBF115-3C18-4E22-A8A5-356EAE2270FF}"/>
              </a:ext>
            </a:extLst>
          </p:cNvPr>
          <p:cNvSpPr>
            <a:spLocks noGrp="1"/>
          </p:cNvSpPr>
          <p:nvPr>
            <p:ph idx="1"/>
          </p:nvPr>
        </p:nvSpPr>
        <p:spPr>
          <a:xfrm>
            <a:off x="454262" y="1115407"/>
            <a:ext cx="10515600" cy="4983551"/>
          </a:xfrm>
        </p:spPr>
        <p:txBody>
          <a:bodyPr>
            <a:noAutofit/>
          </a:bodyPr>
          <a:lstStyle/>
          <a:p>
            <a:r>
              <a:rPr lang="en-US" sz="2000" dirty="0">
                <a:latin typeface="Calibri" panose="020F0502020204030204" pitchFamily="34" charset="0"/>
                <a:cs typeface="Calibri" panose="020F0502020204030204" pitchFamily="34" charset="0"/>
              </a:rPr>
              <a:t>Family owned and operated Canadian company founded in 1995</a:t>
            </a:r>
          </a:p>
          <a:p>
            <a:r>
              <a:rPr lang="en-US" sz="2000" dirty="0">
                <a:latin typeface="Calibri" panose="020F0502020204030204" pitchFamily="34" charset="0"/>
                <a:cs typeface="Calibri" panose="020F0502020204030204" pitchFamily="34" charset="0"/>
              </a:rPr>
              <a:t>Opened our first facility in Western Canada in 2004</a:t>
            </a:r>
          </a:p>
          <a:p>
            <a:r>
              <a:rPr lang="en-US" sz="2000" dirty="0">
                <a:latin typeface="Calibri" panose="020F0502020204030204" pitchFamily="34" charset="0"/>
                <a:cs typeface="Calibri" panose="020F0502020204030204" pitchFamily="34" charset="0"/>
              </a:rPr>
              <a:t>Received CFIA Letter of Non-Objection for the first ever 100% </a:t>
            </a:r>
            <a:r>
              <a:rPr lang="en-US" sz="2000" dirty="0" err="1">
                <a:latin typeface="Calibri" panose="020F0502020204030204" pitchFamily="34" charset="0"/>
                <a:cs typeface="Calibri" panose="020F0502020204030204" pitchFamily="34" charset="0"/>
              </a:rPr>
              <a:t>rPET</a:t>
            </a:r>
            <a:r>
              <a:rPr lang="en-US" sz="2000" dirty="0">
                <a:latin typeface="Calibri" panose="020F0502020204030204" pitchFamily="34" charset="0"/>
                <a:cs typeface="Calibri" panose="020F0502020204030204" pitchFamily="34" charset="0"/>
              </a:rPr>
              <a:t> bottle in 2009</a:t>
            </a:r>
          </a:p>
          <a:p>
            <a:r>
              <a:rPr lang="en-US" sz="2000" dirty="0">
                <a:latin typeface="Calibri" panose="020F0502020204030204" pitchFamily="34" charset="0"/>
                <a:cs typeface="Calibri" panose="020F0502020204030204" pitchFamily="34" charset="0"/>
              </a:rPr>
              <a:t>Opened BMP Recycling Facility in 2010 to produce our own food grade resin</a:t>
            </a:r>
          </a:p>
          <a:p>
            <a:r>
              <a:rPr lang="en-US" sz="2000" dirty="0">
                <a:latin typeface="Calibri" panose="020F0502020204030204" pitchFamily="34" charset="0"/>
                <a:cs typeface="Calibri" panose="020F0502020204030204" pitchFamily="34" charset="0"/>
              </a:rPr>
              <a:t>Introduced first “Blue Box Closed Loop” </a:t>
            </a:r>
            <a:r>
              <a:rPr lang="en-US" sz="2000" dirty="0">
                <a:solidFill>
                  <a:schemeClr val="accent1"/>
                </a:solidFill>
                <a:latin typeface="Calibri" panose="020F0502020204030204" pitchFamily="34" charset="0"/>
                <a:cs typeface="Calibri" panose="020F0502020204030204" pitchFamily="34" charset="0"/>
              </a:rPr>
              <a:t>100% recycled content bottle </a:t>
            </a:r>
            <a:r>
              <a:rPr lang="en-US" sz="2000" dirty="0">
                <a:latin typeface="Calibri" panose="020F0502020204030204" pitchFamily="34" charset="0"/>
                <a:cs typeface="Calibri" panose="020F0502020204030204" pitchFamily="34" charset="0"/>
              </a:rPr>
              <a:t>in</a:t>
            </a:r>
            <a:r>
              <a:rPr lang="en-US" sz="2000"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2010</a:t>
            </a:r>
          </a:p>
          <a:p>
            <a:r>
              <a:rPr lang="en-US" sz="2000" dirty="0">
                <a:latin typeface="Calibri" panose="020F0502020204030204" pitchFamily="34" charset="0"/>
                <a:cs typeface="Calibri" panose="020F0502020204030204" pitchFamily="34" charset="0"/>
              </a:rPr>
              <a:t>Initiated 100% </a:t>
            </a:r>
            <a:r>
              <a:rPr lang="en-US" sz="2000" dirty="0" err="1">
                <a:latin typeface="Calibri" panose="020F0502020204030204" pitchFamily="34" charset="0"/>
                <a:cs typeface="Calibri" panose="020F0502020204030204" pitchFamily="34" charset="0"/>
              </a:rPr>
              <a:t>rPET</a:t>
            </a:r>
            <a:r>
              <a:rPr lang="en-US" sz="2000" dirty="0">
                <a:latin typeface="Calibri" panose="020F0502020204030204" pitchFamily="34" charset="0"/>
                <a:cs typeface="Calibri" panose="020F0502020204030204" pitchFamily="34" charset="0"/>
              </a:rPr>
              <a:t> Green Bottle in 2014</a:t>
            </a:r>
          </a:p>
          <a:p>
            <a:r>
              <a:rPr lang="en-US" sz="2000" dirty="0">
                <a:latin typeface="Calibri" panose="020F0502020204030204" pitchFamily="34" charset="0"/>
                <a:cs typeface="Calibri" panose="020F0502020204030204" pitchFamily="34" charset="0"/>
              </a:rPr>
              <a:t>Invested in </a:t>
            </a:r>
            <a:r>
              <a:rPr lang="en-US" sz="2000" dirty="0" err="1">
                <a:solidFill>
                  <a:schemeClr val="accent1"/>
                </a:solidFill>
                <a:latin typeface="Calibri" panose="020F0502020204030204" pitchFamily="34" charset="0"/>
                <a:cs typeface="Calibri" panose="020F0502020204030204" pitchFamily="34" charset="0"/>
              </a:rPr>
              <a:t>Greenlid</a:t>
            </a:r>
            <a:r>
              <a:rPr lang="en-US" sz="2000" dirty="0">
                <a:latin typeface="Calibri" panose="020F0502020204030204" pitchFamily="34" charset="0"/>
                <a:cs typeface="Calibri" panose="020F0502020204030204" pitchFamily="34" charset="0"/>
              </a:rPr>
              <a:t> in 2016</a:t>
            </a:r>
          </a:p>
          <a:p>
            <a:r>
              <a:rPr lang="en-US" sz="2000" dirty="0">
                <a:latin typeface="Calibri" panose="020F0502020204030204" pitchFamily="34" charset="0"/>
                <a:cs typeface="Calibri" panose="020F0502020204030204" pitchFamily="34" charset="0"/>
              </a:rPr>
              <a:t>Welcomed</a:t>
            </a:r>
            <a:r>
              <a:rPr lang="en-US" sz="2000" dirty="0">
                <a:solidFill>
                  <a:schemeClr val="accent1"/>
                </a:solidFill>
                <a:latin typeface="Calibri" panose="020F0502020204030204" pitchFamily="34" charset="0"/>
                <a:cs typeface="Calibri" panose="020F0502020204030204" pitchFamily="34" charset="0"/>
              </a:rPr>
              <a:t> C.R. Plastic Products </a:t>
            </a:r>
            <a:r>
              <a:rPr lang="en-US" sz="2000" dirty="0">
                <a:latin typeface="Calibri" panose="020F0502020204030204" pitchFamily="34" charset="0"/>
                <a:cs typeface="Calibri" panose="020F0502020204030204" pitchFamily="34" charset="0"/>
              </a:rPr>
              <a:t>to our family of companies in 2016</a:t>
            </a:r>
          </a:p>
          <a:p>
            <a:r>
              <a:rPr lang="en-US" sz="2000" dirty="0">
                <a:latin typeface="Calibri" panose="020F0502020204030204" pitchFamily="34" charset="0"/>
                <a:cs typeface="Calibri" panose="020F0502020204030204" pitchFamily="34" charset="0"/>
              </a:rPr>
              <a:t>After 3 years of hard work, achieved </a:t>
            </a:r>
            <a:r>
              <a:rPr lang="en-US" sz="2000" dirty="0">
                <a:solidFill>
                  <a:schemeClr val="accent1"/>
                </a:solidFill>
                <a:latin typeface="Calibri" panose="020F0502020204030204" pitchFamily="34" charset="0"/>
                <a:cs typeface="Calibri" panose="020F0502020204030204" pitchFamily="34" charset="0"/>
              </a:rPr>
              <a:t>zero waste to landfill </a:t>
            </a:r>
            <a:r>
              <a:rPr lang="en-US" sz="2000" dirty="0">
                <a:latin typeface="Calibri" panose="020F0502020204030204" pitchFamily="34" charset="0"/>
                <a:cs typeface="Calibri" panose="020F0502020204030204" pitchFamily="34" charset="0"/>
              </a:rPr>
              <a:t>at all bottling facilities in 2017</a:t>
            </a:r>
          </a:p>
          <a:p>
            <a:r>
              <a:rPr lang="en-US" sz="2000" dirty="0">
                <a:latin typeface="Calibri" panose="020F0502020204030204" pitchFamily="34" charset="0"/>
                <a:cs typeface="Calibri" panose="020F0502020204030204" pitchFamily="34" charset="0"/>
              </a:rPr>
              <a:t>Opened </a:t>
            </a:r>
            <a:r>
              <a:rPr lang="en-US" sz="2000" dirty="0">
                <a:solidFill>
                  <a:schemeClr val="accent1"/>
                </a:solidFill>
                <a:latin typeface="Calibri" panose="020F0502020204030204" pitchFamily="34" charset="0"/>
                <a:cs typeface="Calibri" panose="020F0502020204030204" pitchFamily="34" charset="0"/>
              </a:rPr>
              <a:t>BMP Extrusion Facility </a:t>
            </a:r>
            <a:r>
              <a:rPr lang="en-US" sz="2000" dirty="0">
                <a:latin typeface="Calibri" panose="020F0502020204030204" pitchFamily="34" charset="0"/>
                <a:cs typeface="Calibri" panose="020F0502020204030204" pitchFamily="34" charset="0"/>
              </a:rPr>
              <a:t>in 2018 to integrate film production and recycling</a:t>
            </a:r>
          </a:p>
          <a:p>
            <a:r>
              <a:rPr lang="en-US" sz="2000" dirty="0">
                <a:latin typeface="Calibri" panose="020F0502020204030204" pitchFamily="34" charset="0"/>
                <a:cs typeface="Calibri" panose="020F0502020204030204" pitchFamily="34" charset="0"/>
              </a:rPr>
              <a:t>Introduced </a:t>
            </a:r>
            <a:r>
              <a:rPr lang="en-US" sz="2000" dirty="0">
                <a:solidFill>
                  <a:schemeClr val="accent1"/>
                </a:solidFill>
                <a:latin typeface="Calibri" panose="020F0502020204030204" pitchFamily="34" charset="0"/>
                <a:cs typeface="Calibri" panose="020F0502020204030204" pitchFamily="34" charset="0"/>
              </a:rPr>
              <a:t>20% recycled content case wrap</a:t>
            </a:r>
            <a:r>
              <a:rPr lang="en-US" sz="2000" dirty="0">
                <a:latin typeface="Calibri" panose="020F0502020204030204" pitchFamily="34" charset="0"/>
                <a:cs typeface="Calibri" panose="020F0502020204030204" pitchFamily="34" charset="0"/>
              </a:rPr>
              <a:t> in 2019</a:t>
            </a:r>
          </a:p>
        </p:txBody>
      </p:sp>
      <p:sp>
        <p:nvSpPr>
          <p:cNvPr id="8" name="TextBox 7">
            <a:extLst>
              <a:ext uri="{FF2B5EF4-FFF2-40B4-BE49-F238E27FC236}">
                <a16:creationId xmlns:a16="http://schemas.microsoft.com/office/drawing/2014/main" id="{EFCFF640-6DCA-4578-B50D-1B466F9FCF42}"/>
              </a:ext>
            </a:extLst>
          </p:cNvPr>
          <p:cNvSpPr txBox="1"/>
          <p:nvPr/>
        </p:nvSpPr>
        <p:spPr>
          <a:xfrm>
            <a:off x="-10191" y="-2286"/>
            <a:ext cx="12192000" cy="870012"/>
          </a:xfrm>
          <a:prstGeom prst="rect">
            <a:avLst/>
          </a:prstGeom>
          <a:solidFill>
            <a:srgbClr val="5B9BD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p:txBody>
      </p:sp>
      <p:sp>
        <p:nvSpPr>
          <p:cNvPr id="9" name="TextBox 8">
            <a:extLst>
              <a:ext uri="{FF2B5EF4-FFF2-40B4-BE49-F238E27FC236}">
                <a16:creationId xmlns:a16="http://schemas.microsoft.com/office/drawing/2014/main" id="{C3D5FE6D-562A-43D5-BEE8-FDE99F8E2EC3}"/>
              </a:ext>
            </a:extLst>
          </p:cNvPr>
          <p:cNvSpPr txBox="1"/>
          <p:nvPr/>
        </p:nvSpPr>
        <p:spPr>
          <a:xfrm>
            <a:off x="394283" y="117446"/>
            <a:ext cx="4496499" cy="646331"/>
          </a:xfrm>
          <a:prstGeom prst="rect">
            <a:avLst/>
          </a:prstGeom>
          <a:noFill/>
        </p:spPr>
        <p:txBody>
          <a:bodyPr wrap="square" rtlCol="0">
            <a:spAutoFit/>
          </a:bodyPr>
          <a:lstStyle/>
          <a:p>
            <a:r>
              <a:rPr lang="en-US" sz="3600" b="1" dirty="0">
                <a:solidFill>
                  <a:schemeClr val="bg1"/>
                </a:solidFill>
              </a:rPr>
              <a:t>OUR HISTORY</a:t>
            </a:r>
            <a:endParaRPr lang="en-CA" sz="3600" b="1" dirty="0">
              <a:solidFill>
                <a:schemeClr val="bg1"/>
              </a:solidFill>
            </a:endParaRPr>
          </a:p>
        </p:txBody>
      </p:sp>
    </p:spTree>
    <p:extLst>
      <p:ext uri="{BB962C8B-B14F-4D97-AF65-F5344CB8AC3E}">
        <p14:creationId xmlns:p14="http://schemas.microsoft.com/office/powerpoint/2010/main" val="424499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5FE8E56-2DAD-BE45-8D30-105807ABE98F}"/>
              </a:ext>
            </a:extLst>
          </p:cNvPr>
          <p:cNvSpPr/>
          <p:nvPr/>
        </p:nvSpPr>
        <p:spPr>
          <a:xfrm>
            <a:off x="503382" y="1012606"/>
            <a:ext cx="11104011" cy="646331"/>
          </a:xfrm>
          <a:prstGeom prst="rect">
            <a:avLst/>
          </a:prstGeom>
        </p:spPr>
        <p:txBody>
          <a:bodyPr wrap="square">
            <a:spAutoFit/>
          </a:bodyPr>
          <a:lstStyle/>
          <a:p>
            <a:pPr marL="89059" marR="0" lvl="0" indent="0" algn="ctr" defTabSz="685800" rtl="0" eaLnBrk="1" fontAlgn="auto" latinLnBrk="0" hangingPunct="1">
              <a:lnSpc>
                <a:spcPct val="100000"/>
              </a:lnSpc>
              <a:spcBef>
                <a:spcPts val="379"/>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mn-cs"/>
              </a:rPr>
              <a:t>  With a diverse portfolio of companies committed to sustainability, our products add value and continue to develop the growing circular economy in Canada while achieving reductions in waste, carbon, &amp; energy use. </a:t>
            </a:r>
            <a:endParaRPr kumimoji="0" lang="en-US" sz="1800" b="0" i="0" u="none" strike="noStrike" kern="1200" cap="none" spc="0" normalizeH="0" baseline="0" noProof="0" dirty="0">
              <a:ln>
                <a:noFill/>
              </a:ln>
              <a:solidFill>
                <a:prstClr val="black"/>
              </a:solidFill>
              <a:effectLst/>
              <a:uLnTx/>
              <a:uFillTx/>
              <a:latin typeface="Times New Roman"/>
              <a:ea typeface="Calibri"/>
              <a:cs typeface="+mn-cs"/>
            </a:endParaRPr>
          </a:p>
        </p:txBody>
      </p:sp>
      <p:grpSp>
        <p:nvGrpSpPr>
          <p:cNvPr id="3" name="Group 2">
            <a:extLst>
              <a:ext uri="{FF2B5EF4-FFF2-40B4-BE49-F238E27FC236}">
                <a16:creationId xmlns:a16="http://schemas.microsoft.com/office/drawing/2014/main" id="{DA148767-B9CF-464A-B72D-7CECDA191821}"/>
              </a:ext>
            </a:extLst>
          </p:cNvPr>
          <p:cNvGrpSpPr/>
          <p:nvPr/>
        </p:nvGrpSpPr>
        <p:grpSpPr>
          <a:xfrm>
            <a:off x="9228550" y="3936746"/>
            <a:ext cx="1449042" cy="2246860"/>
            <a:chOff x="4612790" y="2846490"/>
            <a:chExt cx="1413526" cy="2191791"/>
          </a:xfrm>
        </p:grpSpPr>
        <p:pic>
          <p:nvPicPr>
            <p:cNvPr id="10246" name="Picture 2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5829" y="2846490"/>
              <a:ext cx="729877" cy="78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31"/>
            <p:cNvSpPr txBox="1">
              <a:spLocks noChangeArrowheads="1"/>
            </p:cNvSpPr>
            <p:nvPr/>
          </p:nvSpPr>
          <p:spPr bwMode="auto">
            <a:xfrm>
              <a:off x="4612790" y="3687232"/>
              <a:ext cx="1413526" cy="135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Growing high quality, organic grains and maple syrup on over 3,500 acres of farmland</a:t>
              </a:r>
            </a:p>
          </p:txBody>
        </p:sp>
      </p:grpSp>
      <p:grpSp>
        <p:nvGrpSpPr>
          <p:cNvPr id="4" name="Group 3">
            <a:extLst>
              <a:ext uri="{FF2B5EF4-FFF2-40B4-BE49-F238E27FC236}">
                <a16:creationId xmlns:a16="http://schemas.microsoft.com/office/drawing/2014/main" id="{86B39903-E5B7-624F-B51C-2CF23963EBB2}"/>
              </a:ext>
            </a:extLst>
          </p:cNvPr>
          <p:cNvGrpSpPr/>
          <p:nvPr/>
        </p:nvGrpSpPr>
        <p:grpSpPr>
          <a:xfrm>
            <a:off x="10542894" y="4050316"/>
            <a:ext cx="1669406" cy="1479896"/>
            <a:chOff x="6405482" y="2908833"/>
            <a:chExt cx="1650293" cy="1462954"/>
          </a:xfrm>
        </p:grpSpPr>
        <p:pic>
          <p:nvPicPr>
            <p:cNvPr id="10247" name="Picture 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4633" y="2908833"/>
              <a:ext cx="1209135" cy="63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Box 32"/>
            <p:cNvSpPr txBox="1">
              <a:spLocks noChangeArrowheads="1"/>
            </p:cNvSpPr>
            <p:nvPr/>
          </p:nvSpPr>
          <p:spPr bwMode="auto">
            <a:xfrm>
              <a:off x="6405482" y="3641580"/>
              <a:ext cx="1650293" cy="73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Revolutionary line of fully compostable products</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 name="Group 1">
            <a:extLst>
              <a:ext uri="{FF2B5EF4-FFF2-40B4-BE49-F238E27FC236}">
                <a16:creationId xmlns:a16="http://schemas.microsoft.com/office/drawing/2014/main" id="{F24DBCF9-B630-F649-9D3E-81E3DC4009E6}"/>
              </a:ext>
            </a:extLst>
          </p:cNvPr>
          <p:cNvGrpSpPr/>
          <p:nvPr/>
        </p:nvGrpSpPr>
        <p:grpSpPr>
          <a:xfrm>
            <a:off x="7545022" y="4222285"/>
            <a:ext cx="1756259" cy="2352276"/>
            <a:chOff x="2807439" y="3115066"/>
            <a:chExt cx="1873383" cy="2509148"/>
          </a:xfrm>
        </p:grpSpPr>
        <p:pic>
          <p:nvPicPr>
            <p:cNvPr id="10250" name="Picture 33" descr="A picture containing clipart, tableware, plate&#10;&#10;Description automatically generat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5712" y="3115066"/>
              <a:ext cx="1865110" cy="31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34"/>
            <p:cNvSpPr txBox="1">
              <a:spLocks noChangeArrowheads="1"/>
            </p:cNvSpPr>
            <p:nvPr/>
          </p:nvSpPr>
          <p:spPr bwMode="auto">
            <a:xfrm>
              <a:off x="2807439" y="3687232"/>
              <a:ext cx="1726969" cy="193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Creating beautiful, eco-friendly outdoor furniture with recycled plastic caps processed at BMP Recycling</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32" name="Picture 31">
            <a:extLst>
              <a:ext uri="{FF2B5EF4-FFF2-40B4-BE49-F238E27FC236}">
                <a16:creationId xmlns:a16="http://schemas.microsoft.com/office/drawing/2014/main" id="{AB2556CA-6A41-C74C-856E-7AE3E2007A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55595" y="1717061"/>
            <a:ext cx="1378762" cy="1108342"/>
          </a:xfrm>
          <a:prstGeom prst="rect">
            <a:avLst/>
          </a:prstGeom>
        </p:spPr>
      </p:pic>
      <p:grpSp>
        <p:nvGrpSpPr>
          <p:cNvPr id="6" name="Group 5">
            <a:extLst>
              <a:ext uri="{FF2B5EF4-FFF2-40B4-BE49-F238E27FC236}">
                <a16:creationId xmlns:a16="http://schemas.microsoft.com/office/drawing/2014/main" id="{9385832B-7FEA-AF42-8D33-ECCEE7669061}"/>
              </a:ext>
            </a:extLst>
          </p:cNvPr>
          <p:cNvGrpSpPr/>
          <p:nvPr/>
        </p:nvGrpSpPr>
        <p:grpSpPr>
          <a:xfrm>
            <a:off x="109726" y="3898891"/>
            <a:ext cx="1760926" cy="2037646"/>
            <a:chOff x="912419" y="2831820"/>
            <a:chExt cx="1812965" cy="2097863"/>
          </a:xfrm>
        </p:grpSpPr>
        <p:sp>
          <p:nvSpPr>
            <p:cNvPr id="10245" name="TextBox 26"/>
            <p:cNvSpPr txBox="1">
              <a:spLocks noChangeArrowheads="1"/>
            </p:cNvSpPr>
            <p:nvPr/>
          </p:nvSpPr>
          <p:spPr bwMode="auto">
            <a:xfrm>
              <a:off x="912419" y="3725569"/>
              <a:ext cx="1812965" cy="120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Manufacturing of Private label,  branded and co-manufactured bottled water</a:t>
              </a: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3" name="Picture 32">
              <a:extLst>
                <a:ext uri="{FF2B5EF4-FFF2-40B4-BE49-F238E27FC236}">
                  <a16:creationId xmlns:a16="http://schemas.microsoft.com/office/drawing/2014/main" id="{06D7B086-79A3-9D48-A4C0-E20C709891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7238" y="2831820"/>
              <a:ext cx="1438276" cy="814003"/>
            </a:xfrm>
            <a:prstGeom prst="rect">
              <a:avLst/>
            </a:prstGeom>
          </p:spPr>
        </p:pic>
      </p:grpSp>
      <p:sp>
        <p:nvSpPr>
          <p:cNvPr id="35" name="TextBox 35">
            <a:extLst>
              <a:ext uri="{FF2B5EF4-FFF2-40B4-BE49-F238E27FC236}">
                <a16:creationId xmlns:a16="http://schemas.microsoft.com/office/drawing/2014/main" id="{8B72BF3A-29C4-AB40-BC44-052A4DAC856A}"/>
              </a:ext>
            </a:extLst>
          </p:cNvPr>
          <p:cNvSpPr txBox="1">
            <a:spLocks noChangeArrowheads="1"/>
          </p:cNvSpPr>
          <p:nvPr/>
        </p:nvSpPr>
        <p:spPr bwMode="auto">
          <a:xfrm>
            <a:off x="5715192" y="4760532"/>
            <a:ext cx="16189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rPET Thermoform packaging</a:t>
            </a:r>
          </a:p>
        </p:txBody>
      </p:sp>
      <p:pic>
        <p:nvPicPr>
          <p:cNvPr id="9" name="Picture 8">
            <a:extLst>
              <a:ext uri="{FF2B5EF4-FFF2-40B4-BE49-F238E27FC236}">
                <a16:creationId xmlns:a16="http://schemas.microsoft.com/office/drawing/2014/main" id="{556A52E5-E44D-C747-9629-525F8FCE5115}"/>
              </a:ext>
            </a:extLst>
          </p:cNvPr>
          <p:cNvPicPr>
            <a:picLocks noChangeAspect="1"/>
          </p:cNvPicPr>
          <p:nvPr/>
        </p:nvPicPr>
        <p:blipFill>
          <a:blip r:embed="rId7"/>
          <a:stretch>
            <a:fillRect/>
          </a:stretch>
        </p:blipFill>
        <p:spPr>
          <a:xfrm>
            <a:off x="307882" y="3494949"/>
            <a:ext cx="1364614" cy="354679"/>
          </a:xfrm>
          <a:prstGeom prst="rect">
            <a:avLst/>
          </a:prstGeom>
        </p:spPr>
      </p:pic>
      <p:sp>
        <p:nvSpPr>
          <p:cNvPr id="29" name="TextBox 28">
            <a:extLst>
              <a:ext uri="{FF2B5EF4-FFF2-40B4-BE49-F238E27FC236}">
                <a16:creationId xmlns:a16="http://schemas.microsoft.com/office/drawing/2014/main" id="{B551BC62-2F6E-4CC0-A19D-D57D99F26352}"/>
              </a:ext>
            </a:extLst>
          </p:cNvPr>
          <p:cNvSpPr txBox="1"/>
          <p:nvPr/>
        </p:nvSpPr>
        <p:spPr>
          <a:xfrm>
            <a:off x="0" y="8875"/>
            <a:ext cx="12192000" cy="87001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B659047D-E70D-402D-861F-EA4314FB1F2D}"/>
              </a:ext>
            </a:extLst>
          </p:cNvPr>
          <p:cNvSpPr txBox="1">
            <a:spLocks/>
          </p:cNvSpPr>
          <p:nvPr/>
        </p:nvSpPr>
        <p:spPr>
          <a:xfrm>
            <a:off x="441960" y="98222"/>
            <a:ext cx="10480505" cy="709073"/>
          </a:xfrm>
          <a:prstGeom prst="rect">
            <a:avLst/>
          </a:prstGeom>
          <a:solidFill>
            <a:schemeClr val="accent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100" normalizeH="0" baseline="0" noProof="0" dirty="0">
                <a:ln w="0"/>
                <a:solidFill>
                  <a:prstClr val="white"/>
                </a:solidFill>
                <a:effectLst>
                  <a:outerShdw blurRad="38100" dist="19050" dir="2700000" algn="tl" rotWithShape="0">
                    <a:srgbClr val="2D2926">
                      <a:alpha val="40000"/>
                    </a:srgbClr>
                  </a:outerShdw>
                </a:effectLst>
                <a:uLnTx/>
                <a:uFillTx/>
                <a:latin typeface="Calibri" panose="020F0502020204030204" pitchFamily="34" charset="0"/>
                <a:ea typeface="+mj-ea"/>
                <a:cs typeface="Calibri" panose="020F0502020204030204" pitchFamily="34" charset="0"/>
              </a:rPr>
              <a:t>We have a lot of ways to make a difference</a:t>
            </a:r>
          </a:p>
        </p:txBody>
      </p:sp>
      <p:cxnSp>
        <p:nvCxnSpPr>
          <p:cNvPr id="36" name="Straight Connector 35">
            <a:extLst>
              <a:ext uri="{FF2B5EF4-FFF2-40B4-BE49-F238E27FC236}">
                <a16:creationId xmlns:a16="http://schemas.microsoft.com/office/drawing/2014/main" id="{B22AFB24-302E-4EF2-84A8-966C9CCCEF81}"/>
              </a:ext>
            </a:extLst>
          </p:cNvPr>
          <p:cNvCxnSpPr>
            <a:cxnSpLocks/>
          </p:cNvCxnSpPr>
          <p:nvPr/>
        </p:nvCxnSpPr>
        <p:spPr>
          <a:xfrm>
            <a:off x="847288" y="3153303"/>
            <a:ext cx="10410738"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0617D1B-EC62-47B0-8394-2FC9AFF24F85}"/>
              </a:ext>
            </a:extLst>
          </p:cNvPr>
          <p:cNvCxnSpPr>
            <a:cxnSpLocks/>
          </p:cNvCxnSpPr>
          <p:nvPr/>
        </p:nvCxnSpPr>
        <p:spPr>
          <a:xfrm flipV="1">
            <a:off x="5678674" y="2907241"/>
            <a:ext cx="0" cy="246063"/>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E509994-8E9F-4EB4-9DC9-D35B9C3E6074}"/>
              </a:ext>
            </a:extLst>
          </p:cNvPr>
          <p:cNvCxnSpPr>
            <a:cxnSpLocks/>
          </p:cNvCxnSpPr>
          <p:nvPr/>
        </p:nvCxnSpPr>
        <p:spPr>
          <a:xfrm flipV="1">
            <a:off x="4655671"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0E48F9-6633-41DB-8CA2-64C68034DA24}"/>
              </a:ext>
            </a:extLst>
          </p:cNvPr>
          <p:cNvCxnSpPr>
            <a:cxnSpLocks/>
          </p:cNvCxnSpPr>
          <p:nvPr/>
        </p:nvCxnSpPr>
        <p:spPr>
          <a:xfrm flipV="1">
            <a:off x="6528040"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1F3168-7F82-4FAB-8786-D4C4E3765729}"/>
              </a:ext>
            </a:extLst>
          </p:cNvPr>
          <p:cNvCxnSpPr>
            <a:cxnSpLocks/>
          </p:cNvCxnSpPr>
          <p:nvPr/>
        </p:nvCxnSpPr>
        <p:spPr>
          <a:xfrm flipV="1">
            <a:off x="2909857"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A3C1FC-F88F-4B8B-B111-3E3586F130FC}"/>
              </a:ext>
            </a:extLst>
          </p:cNvPr>
          <p:cNvCxnSpPr>
            <a:cxnSpLocks/>
          </p:cNvCxnSpPr>
          <p:nvPr/>
        </p:nvCxnSpPr>
        <p:spPr>
          <a:xfrm flipV="1">
            <a:off x="8300061"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311B73-EC06-485B-8602-BB5113CCDA3F}"/>
              </a:ext>
            </a:extLst>
          </p:cNvPr>
          <p:cNvCxnSpPr>
            <a:cxnSpLocks/>
          </p:cNvCxnSpPr>
          <p:nvPr/>
        </p:nvCxnSpPr>
        <p:spPr>
          <a:xfrm flipV="1">
            <a:off x="11247335"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5EF1509-B057-451B-A019-4FD3B82F4483}"/>
              </a:ext>
            </a:extLst>
          </p:cNvPr>
          <p:cNvCxnSpPr>
            <a:cxnSpLocks/>
          </p:cNvCxnSpPr>
          <p:nvPr/>
        </p:nvCxnSpPr>
        <p:spPr>
          <a:xfrm flipV="1">
            <a:off x="9859107" y="3151717"/>
            <a:ext cx="0" cy="37465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D6F27A-DCB3-4AA6-A419-02D71933731C}"/>
              </a:ext>
            </a:extLst>
          </p:cNvPr>
          <p:cNvCxnSpPr>
            <a:cxnSpLocks/>
          </p:cNvCxnSpPr>
          <p:nvPr/>
        </p:nvCxnSpPr>
        <p:spPr>
          <a:xfrm flipV="1">
            <a:off x="847288" y="3151718"/>
            <a:ext cx="1" cy="343231"/>
          </a:xfrm>
          <a:prstGeom prst="line">
            <a:avLst/>
          </a:prstGeom>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A58DFF3-584B-4C6A-A00E-87A490F73493}"/>
              </a:ext>
            </a:extLst>
          </p:cNvPr>
          <p:cNvSpPr/>
          <p:nvPr/>
        </p:nvSpPr>
        <p:spPr>
          <a:xfrm>
            <a:off x="3845807" y="6511792"/>
            <a:ext cx="384911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on Ice River: </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8">
                  <a:extLst>
                    <a:ext uri="{A12FA001-AC4F-418D-AE19-62706E023703}">
                      <ahyp:hlinkClr xmlns:ahyp="http://schemas.microsoft.com/office/drawing/2018/hyperlinkcolor" xmlns="" val="tx"/>
                    </a:ext>
                  </a:extLst>
                </a:hlinkClick>
              </a:rPr>
              <a:t>https://youtu.be/xM78-rHXU5U</a:t>
            </a:r>
            <a:r>
              <a:rPr kumimoji="0" lang="en-US" sz="10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rPr>
              <a:t> </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35">
            <a:extLst>
              <a:ext uri="{FF2B5EF4-FFF2-40B4-BE49-F238E27FC236}">
                <a16:creationId xmlns:a16="http://schemas.microsoft.com/office/drawing/2014/main" id="{F7C497B9-52D8-42A8-998B-6FF23264052D}"/>
              </a:ext>
            </a:extLst>
          </p:cNvPr>
          <p:cNvSpPr txBox="1">
            <a:spLocks noChangeArrowheads="1"/>
          </p:cNvSpPr>
          <p:nvPr/>
        </p:nvSpPr>
        <p:spPr bwMode="auto">
          <a:xfrm>
            <a:off x="3971660" y="4758190"/>
            <a:ext cx="1618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Brand new, state of the art, plastic extrusion and film printing facility</a:t>
            </a:r>
          </a:p>
        </p:txBody>
      </p:sp>
      <p:pic>
        <p:nvPicPr>
          <p:cNvPr id="10" name="Picture 9">
            <a:extLst>
              <a:ext uri="{FF2B5EF4-FFF2-40B4-BE49-F238E27FC236}">
                <a16:creationId xmlns:a16="http://schemas.microsoft.com/office/drawing/2014/main" id="{809F7FDB-C00B-4E70-B51B-0E7DE2D6DFBE}"/>
              </a:ext>
            </a:extLst>
          </p:cNvPr>
          <p:cNvPicPr>
            <a:picLocks noChangeAspect="1"/>
          </p:cNvPicPr>
          <p:nvPr/>
        </p:nvPicPr>
        <p:blipFill>
          <a:blip r:embed="rId9"/>
          <a:stretch>
            <a:fillRect/>
          </a:stretch>
        </p:blipFill>
        <p:spPr>
          <a:xfrm>
            <a:off x="3966134" y="4094290"/>
            <a:ext cx="1490362" cy="655512"/>
          </a:xfrm>
          <a:prstGeom prst="rect">
            <a:avLst/>
          </a:prstGeom>
        </p:spPr>
      </p:pic>
      <p:sp>
        <p:nvSpPr>
          <p:cNvPr id="47" name="TextBox 36">
            <a:extLst>
              <a:ext uri="{FF2B5EF4-FFF2-40B4-BE49-F238E27FC236}">
                <a16:creationId xmlns:a16="http://schemas.microsoft.com/office/drawing/2014/main" id="{9F121F1A-890A-4A04-878E-77F4B88D7455}"/>
              </a:ext>
            </a:extLst>
          </p:cNvPr>
          <p:cNvSpPr txBox="1">
            <a:spLocks noChangeArrowheads="1"/>
          </p:cNvSpPr>
          <p:nvPr/>
        </p:nvSpPr>
        <p:spPr bwMode="auto">
          <a:xfrm>
            <a:off x="2077866" y="4767499"/>
            <a:ext cx="1662399" cy="203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Efficiently capturing recyclable material and transforming them into new rPET bottles and other plastics in a continuous closed loop</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DE1F03E-8B4B-4025-8927-8AD25C7F7F93}"/>
              </a:ext>
            </a:extLst>
          </p:cNvPr>
          <p:cNvPicPr>
            <a:picLocks noChangeAspect="1"/>
          </p:cNvPicPr>
          <p:nvPr/>
        </p:nvPicPr>
        <p:blipFill>
          <a:blip r:embed="rId10"/>
          <a:stretch>
            <a:fillRect/>
          </a:stretch>
        </p:blipFill>
        <p:spPr>
          <a:xfrm>
            <a:off x="2328833" y="4050316"/>
            <a:ext cx="1126200" cy="620116"/>
          </a:xfrm>
          <a:prstGeom prst="rect">
            <a:avLst/>
          </a:prstGeom>
        </p:spPr>
      </p:pic>
      <p:pic>
        <p:nvPicPr>
          <p:cNvPr id="13" name="Picture 12">
            <a:extLst>
              <a:ext uri="{FF2B5EF4-FFF2-40B4-BE49-F238E27FC236}">
                <a16:creationId xmlns:a16="http://schemas.microsoft.com/office/drawing/2014/main" id="{63653691-139B-48EA-9968-032F7AB8BB8D}"/>
              </a:ext>
            </a:extLst>
          </p:cNvPr>
          <p:cNvPicPr>
            <a:picLocks noChangeAspect="1"/>
          </p:cNvPicPr>
          <p:nvPr/>
        </p:nvPicPr>
        <p:blipFill>
          <a:blip r:embed="rId11"/>
          <a:stretch>
            <a:fillRect/>
          </a:stretch>
        </p:blipFill>
        <p:spPr>
          <a:xfrm>
            <a:off x="5783724" y="4094290"/>
            <a:ext cx="1474966" cy="642059"/>
          </a:xfrm>
          <a:prstGeom prst="rect">
            <a:avLst/>
          </a:prstGeom>
        </p:spPr>
      </p:pic>
    </p:spTree>
    <p:extLst>
      <p:ext uri="{BB962C8B-B14F-4D97-AF65-F5344CB8AC3E}">
        <p14:creationId xmlns:p14="http://schemas.microsoft.com/office/powerpoint/2010/main" val="294717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A7357DD-4FA2-E546-A685-E73BD874B436}"/>
              </a:ext>
            </a:extLst>
          </p:cNvPr>
          <p:cNvSpPr txBox="1"/>
          <p:nvPr/>
        </p:nvSpPr>
        <p:spPr>
          <a:xfrm>
            <a:off x="0" y="8875"/>
            <a:ext cx="12192000" cy="1200329"/>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4B279BE5-48A8-3C41-99F2-9C193AC16737}"/>
              </a:ext>
            </a:extLst>
          </p:cNvPr>
          <p:cNvSpPr txBox="1">
            <a:spLocks/>
          </p:cNvSpPr>
          <p:nvPr/>
        </p:nvSpPr>
        <p:spPr>
          <a:xfrm>
            <a:off x="474212" y="98222"/>
            <a:ext cx="11560365" cy="10935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100" normalizeH="0" baseline="0" noProof="0" dirty="0">
                <a:ln w="0"/>
                <a:solidFill>
                  <a:sysClr val="window" lastClr="FFFFFF"/>
                </a:solidFill>
                <a:effectLst>
                  <a:outerShdw blurRad="38100" dist="19050" dir="2700000" algn="tl" rotWithShape="0">
                    <a:srgbClr val="2D2926">
                      <a:alpha val="40000"/>
                    </a:srgbClr>
                  </a:outerShdw>
                </a:effectLst>
                <a:uLnTx/>
                <a:uFillTx/>
                <a:latin typeface="Calibri" panose="020F0502020204030204" pitchFamily="34" charset="0"/>
                <a:ea typeface="+mj-ea"/>
                <a:cs typeface="Calibri" panose="020F0502020204030204" pitchFamily="34" charset="0"/>
              </a:rPr>
              <a:t>Revolutionizing the future of plastic</a:t>
            </a:r>
          </a:p>
        </p:txBody>
      </p:sp>
      <p:pic>
        <p:nvPicPr>
          <p:cNvPr id="7" name="Picture 6">
            <a:extLst>
              <a:ext uri="{FF2B5EF4-FFF2-40B4-BE49-F238E27FC236}">
                <a16:creationId xmlns:a16="http://schemas.microsoft.com/office/drawing/2014/main" id="{B0D60235-094F-4D19-9760-DF1A45708E92}"/>
              </a:ext>
            </a:extLst>
          </p:cNvPr>
          <p:cNvPicPr>
            <a:picLocks noChangeAspect="1"/>
          </p:cNvPicPr>
          <p:nvPr/>
        </p:nvPicPr>
        <p:blipFill>
          <a:blip r:embed="rId2"/>
          <a:stretch>
            <a:fillRect/>
          </a:stretch>
        </p:blipFill>
        <p:spPr>
          <a:xfrm>
            <a:off x="247273" y="1488719"/>
            <a:ext cx="11760215" cy="5029527"/>
          </a:xfrm>
          <a:prstGeom prst="rect">
            <a:avLst/>
          </a:prstGeom>
        </p:spPr>
      </p:pic>
    </p:spTree>
    <p:extLst>
      <p:ext uri="{BB962C8B-B14F-4D97-AF65-F5344CB8AC3E}">
        <p14:creationId xmlns:p14="http://schemas.microsoft.com/office/powerpoint/2010/main" val="2177440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8525CDE7-C1EE-40DB-9AB9-907D7A35F8DA}"/>
              </a:ext>
            </a:extLst>
          </p:cNvPr>
          <p:cNvSpPr txBox="1"/>
          <p:nvPr/>
        </p:nvSpPr>
        <p:spPr>
          <a:xfrm>
            <a:off x="-10191" y="-2286"/>
            <a:ext cx="12192000" cy="870012"/>
          </a:xfrm>
          <a:prstGeom prst="rect">
            <a:avLst/>
          </a:prstGeom>
          <a:solidFill>
            <a:srgbClr val="5B9BD5"/>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endParaRPr>
          </a:p>
        </p:txBody>
      </p:sp>
      <p:sp>
        <p:nvSpPr>
          <p:cNvPr id="8" name="Text Placeholder 7">
            <a:extLst>
              <a:ext uri="{FF2B5EF4-FFF2-40B4-BE49-F238E27FC236}">
                <a16:creationId xmlns:a16="http://schemas.microsoft.com/office/drawing/2014/main" id="{D37648A5-7DF8-AA4B-93AE-3C212059D06E}"/>
              </a:ext>
            </a:extLst>
          </p:cNvPr>
          <p:cNvSpPr>
            <a:spLocks noGrp="1"/>
          </p:cNvSpPr>
          <p:nvPr>
            <p:ph type="body" sz="quarter" idx="4294967295"/>
          </p:nvPr>
        </p:nvSpPr>
        <p:spPr>
          <a:xfrm>
            <a:off x="269355" y="2287922"/>
            <a:ext cx="2361942" cy="646331"/>
          </a:xfrm>
        </p:spPr>
        <p:txBody>
          <a:bodyPr/>
          <a:lstStyle/>
          <a:p>
            <a:pPr marL="0" indent="0" algn="ctr">
              <a:buNone/>
            </a:pPr>
            <a:r>
              <a:rPr lang="en-US" sz="2400" b="1" cap="all" dirty="0"/>
              <a:t>Energy</a:t>
            </a:r>
          </a:p>
        </p:txBody>
      </p:sp>
      <p:sp>
        <p:nvSpPr>
          <p:cNvPr id="16" name="Text Placeholder 7">
            <a:extLst>
              <a:ext uri="{FF2B5EF4-FFF2-40B4-BE49-F238E27FC236}">
                <a16:creationId xmlns:a16="http://schemas.microsoft.com/office/drawing/2014/main" id="{D37648A5-7DF8-AA4B-93AE-3C212059D06E}"/>
              </a:ext>
            </a:extLst>
          </p:cNvPr>
          <p:cNvSpPr>
            <a:spLocks noGrp="1"/>
          </p:cNvSpPr>
          <p:nvPr>
            <p:ph type="body" sz="quarter" idx="4294967295"/>
          </p:nvPr>
        </p:nvSpPr>
        <p:spPr>
          <a:xfrm>
            <a:off x="3202171" y="2287922"/>
            <a:ext cx="2361942" cy="490723"/>
          </a:xfrm>
        </p:spPr>
        <p:txBody>
          <a:bodyPr>
            <a:normAutofit/>
          </a:bodyPr>
          <a:lstStyle/>
          <a:p>
            <a:pPr marL="0" indent="0" algn="ctr">
              <a:buNone/>
            </a:pPr>
            <a:r>
              <a:rPr lang="en-US" sz="2400" b="1" cap="all" dirty="0"/>
              <a:t>Emissions</a:t>
            </a:r>
          </a:p>
        </p:txBody>
      </p:sp>
      <p:sp>
        <p:nvSpPr>
          <p:cNvPr id="11" name="Text Placeholder 10">
            <a:extLst>
              <a:ext uri="{FF2B5EF4-FFF2-40B4-BE49-F238E27FC236}">
                <a16:creationId xmlns:a16="http://schemas.microsoft.com/office/drawing/2014/main" id="{3087834E-6B8C-B64D-8D6A-B2C77A4A6825}"/>
              </a:ext>
            </a:extLst>
          </p:cNvPr>
          <p:cNvSpPr>
            <a:spLocks noGrp="1"/>
          </p:cNvSpPr>
          <p:nvPr>
            <p:ph type="body" sz="quarter" idx="4294967295"/>
          </p:nvPr>
        </p:nvSpPr>
        <p:spPr>
          <a:xfrm>
            <a:off x="6154737" y="2287922"/>
            <a:ext cx="2361942" cy="536607"/>
          </a:xfrm>
        </p:spPr>
        <p:txBody>
          <a:bodyPr>
            <a:normAutofit/>
          </a:bodyPr>
          <a:lstStyle/>
          <a:p>
            <a:pPr marL="0" indent="0" algn="ctr">
              <a:buNone/>
            </a:pPr>
            <a:r>
              <a:rPr lang="en-US" sz="2400" b="1" cap="all" dirty="0"/>
              <a:t>Water</a:t>
            </a:r>
          </a:p>
        </p:txBody>
      </p:sp>
      <p:sp>
        <p:nvSpPr>
          <p:cNvPr id="17" name="Text Placeholder 10">
            <a:extLst>
              <a:ext uri="{FF2B5EF4-FFF2-40B4-BE49-F238E27FC236}">
                <a16:creationId xmlns:a16="http://schemas.microsoft.com/office/drawing/2014/main" id="{3087834E-6B8C-B64D-8D6A-B2C77A4A6825}"/>
              </a:ext>
            </a:extLst>
          </p:cNvPr>
          <p:cNvSpPr>
            <a:spLocks noGrp="1"/>
          </p:cNvSpPr>
          <p:nvPr>
            <p:ph type="body" sz="quarter" idx="4294967295"/>
          </p:nvPr>
        </p:nvSpPr>
        <p:spPr>
          <a:xfrm>
            <a:off x="9088880" y="2287922"/>
            <a:ext cx="2361942" cy="490723"/>
          </a:xfrm>
        </p:spPr>
        <p:txBody>
          <a:bodyPr>
            <a:normAutofit/>
          </a:bodyPr>
          <a:lstStyle/>
          <a:p>
            <a:pPr marL="0" indent="0" algn="ctr">
              <a:buNone/>
            </a:pPr>
            <a:r>
              <a:rPr lang="en-US" sz="2400" b="1" cap="all" dirty="0"/>
              <a:t>Waste</a:t>
            </a:r>
          </a:p>
        </p:txBody>
      </p:sp>
      <p:sp>
        <p:nvSpPr>
          <p:cNvPr id="10" name="Text Placeholder 7">
            <a:extLst>
              <a:ext uri="{FF2B5EF4-FFF2-40B4-BE49-F238E27FC236}">
                <a16:creationId xmlns:a16="http://schemas.microsoft.com/office/drawing/2014/main" id="{D2B46339-4180-CD4B-B66A-8201E64AC003}"/>
              </a:ext>
            </a:extLst>
          </p:cNvPr>
          <p:cNvSpPr txBox="1">
            <a:spLocks/>
          </p:cNvSpPr>
          <p:nvPr/>
        </p:nvSpPr>
        <p:spPr>
          <a:xfrm>
            <a:off x="5825928" y="4563843"/>
            <a:ext cx="2952236" cy="18288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1800" kern="1200">
                <a:solidFill>
                  <a:srgbClr val="FE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1,687,838</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Daily Household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Consumption</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1,694,589,346 Litres</a:t>
            </a:r>
          </a:p>
        </p:txBody>
      </p:sp>
      <p:sp>
        <p:nvSpPr>
          <p:cNvPr id="13" name="Text Placeholder 7">
            <a:extLst>
              <a:ext uri="{FF2B5EF4-FFF2-40B4-BE49-F238E27FC236}">
                <a16:creationId xmlns:a16="http://schemas.microsoft.com/office/drawing/2014/main" id="{1B26CF78-F790-4C48-87EB-781377BB1D35}"/>
              </a:ext>
            </a:extLst>
          </p:cNvPr>
          <p:cNvSpPr txBox="1">
            <a:spLocks/>
          </p:cNvSpPr>
          <p:nvPr/>
        </p:nvSpPr>
        <p:spPr>
          <a:xfrm>
            <a:off x="8853218" y="4554953"/>
            <a:ext cx="2647056" cy="18288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1800" kern="1200">
                <a:solidFill>
                  <a:srgbClr val="FE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20,399 </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Waste Trucks diverted from Landfill</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425,000,000 Lbs </a:t>
            </a:r>
          </a:p>
        </p:txBody>
      </p:sp>
      <p:pic>
        <p:nvPicPr>
          <p:cNvPr id="7" name="Picture 6">
            <a:extLst>
              <a:ext uri="{FF2B5EF4-FFF2-40B4-BE49-F238E27FC236}">
                <a16:creationId xmlns:a16="http://schemas.microsoft.com/office/drawing/2014/main" id="{F2527DD2-07FA-C445-ACB8-681477637B8F}"/>
              </a:ext>
            </a:extLst>
          </p:cNvPr>
          <p:cNvPicPr>
            <a:picLocks noChangeAspect="1"/>
          </p:cNvPicPr>
          <p:nvPr/>
        </p:nvPicPr>
        <p:blipFill>
          <a:blip r:embed="rId3">
            <a:duotone>
              <a:prstClr val="black"/>
              <a:srgbClr val="35B549">
                <a:tint val="45000"/>
                <a:satMod val="400000"/>
              </a:srgbClr>
            </a:duotone>
          </a:blip>
          <a:stretch>
            <a:fillRect/>
          </a:stretch>
        </p:blipFill>
        <p:spPr>
          <a:xfrm>
            <a:off x="1118752" y="3493478"/>
            <a:ext cx="1046182" cy="986400"/>
          </a:xfrm>
          <a:prstGeom prst="rect">
            <a:avLst/>
          </a:prstGeom>
        </p:spPr>
      </p:pic>
      <p:pic>
        <p:nvPicPr>
          <p:cNvPr id="12" name="Picture 11">
            <a:extLst>
              <a:ext uri="{FF2B5EF4-FFF2-40B4-BE49-F238E27FC236}">
                <a16:creationId xmlns:a16="http://schemas.microsoft.com/office/drawing/2014/main" id="{72B13313-2495-B54F-9E90-20866CF1E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469" y="3201482"/>
            <a:ext cx="1535394" cy="1535394"/>
          </a:xfrm>
          <a:prstGeom prst="rect">
            <a:avLst/>
          </a:prstGeom>
        </p:spPr>
      </p:pic>
      <p:pic>
        <p:nvPicPr>
          <p:cNvPr id="27" name="Picture 26">
            <a:extLst>
              <a:ext uri="{FF2B5EF4-FFF2-40B4-BE49-F238E27FC236}">
                <a16:creationId xmlns:a16="http://schemas.microsoft.com/office/drawing/2014/main" id="{658D758F-B69F-824F-982A-498A4FA78E63}"/>
              </a:ext>
            </a:extLst>
          </p:cNvPr>
          <p:cNvPicPr>
            <a:picLocks noChangeAspect="1"/>
          </p:cNvPicPr>
          <p:nvPr/>
        </p:nvPicPr>
        <p:blipFill>
          <a:blip r:embed="rId5" cstate="email">
            <a:duotone>
              <a:prstClr val="black"/>
              <a:srgbClr val="35B549">
                <a:tint val="45000"/>
                <a:satMod val="400000"/>
              </a:srgbClr>
            </a:duotone>
            <a:extLst>
              <a:ext uri="{28A0092B-C50C-407E-A947-70E740481C1C}">
                <a14:useLocalDpi xmlns:a14="http://schemas.microsoft.com/office/drawing/2010/main"/>
              </a:ext>
            </a:extLst>
          </a:blip>
          <a:stretch>
            <a:fillRect/>
          </a:stretch>
        </p:blipFill>
        <p:spPr>
          <a:xfrm>
            <a:off x="6600202" y="3078088"/>
            <a:ext cx="1396713" cy="1535393"/>
          </a:xfrm>
          <a:prstGeom prst="rect">
            <a:avLst/>
          </a:prstGeom>
        </p:spPr>
      </p:pic>
      <p:sp>
        <p:nvSpPr>
          <p:cNvPr id="19" name="Rectangle 18">
            <a:extLst>
              <a:ext uri="{FF2B5EF4-FFF2-40B4-BE49-F238E27FC236}">
                <a16:creationId xmlns:a16="http://schemas.microsoft.com/office/drawing/2014/main" id="{B45509A6-FB4E-8944-BE13-73CB1C1AD114}"/>
              </a:ext>
            </a:extLst>
          </p:cNvPr>
          <p:cNvSpPr/>
          <p:nvPr/>
        </p:nvSpPr>
        <p:spPr>
          <a:xfrm>
            <a:off x="3862" y="2662893"/>
            <a:ext cx="28929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all"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rPr>
              <a:t>savings</a:t>
            </a:r>
            <a:endParaRPr kumimoji="0" lang="en-US" sz="2800" b="0" i="0" u="none" strike="noStrike" kern="1200" cap="none"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endParaRPr>
          </a:p>
        </p:txBody>
      </p:sp>
      <p:sp>
        <p:nvSpPr>
          <p:cNvPr id="24" name="Rectangle 23">
            <a:extLst>
              <a:ext uri="{FF2B5EF4-FFF2-40B4-BE49-F238E27FC236}">
                <a16:creationId xmlns:a16="http://schemas.microsoft.com/office/drawing/2014/main" id="{D10DC64E-724F-8047-A45C-23B5B4131692}"/>
              </a:ext>
            </a:extLst>
          </p:cNvPr>
          <p:cNvSpPr/>
          <p:nvPr/>
        </p:nvSpPr>
        <p:spPr>
          <a:xfrm>
            <a:off x="2936678" y="2662802"/>
            <a:ext cx="28929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all"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rPr>
              <a:t>avoided</a:t>
            </a:r>
            <a:endParaRPr kumimoji="0" lang="en-US" sz="2800" b="0" i="0" u="none" strike="noStrike" kern="1200" cap="none"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endParaRPr>
          </a:p>
        </p:txBody>
      </p:sp>
      <p:sp>
        <p:nvSpPr>
          <p:cNvPr id="25" name="Rectangle 24">
            <a:extLst>
              <a:ext uri="{FF2B5EF4-FFF2-40B4-BE49-F238E27FC236}">
                <a16:creationId xmlns:a16="http://schemas.microsoft.com/office/drawing/2014/main" id="{5902CFEE-6F94-CE43-B607-D3983B6019AE}"/>
              </a:ext>
            </a:extLst>
          </p:cNvPr>
          <p:cNvSpPr/>
          <p:nvPr/>
        </p:nvSpPr>
        <p:spPr>
          <a:xfrm>
            <a:off x="5889244" y="2672507"/>
            <a:ext cx="28929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all"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rPr>
              <a:t>savings</a:t>
            </a:r>
            <a:endParaRPr kumimoji="0" lang="en-US" sz="2800" b="0" i="0" u="none" strike="noStrike" kern="1200" cap="none"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endParaRPr>
          </a:p>
        </p:txBody>
      </p:sp>
      <p:sp>
        <p:nvSpPr>
          <p:cNvPr id="26" name="Rectangle 25">
            <a:extLst>
              <a:ext uri="{FF2B5EF4-FFF2-40B4-BE49-F238E27FC236}">
                <a16:creationId xmlns:a16="http://schemas.microsoft.com/office/drawing/2014/main" id="{F4FA219D-535E-7F4C-BFA0-AA8D290F43DF}"/>
              </a:ext>
            </a:extLst>
          </p:cNvPr>
          <p:cNvSpPr/>
          <p:nvPr/>
        </p:nvSpPr>
        <p:spPr>
          <a:xfrm>
            <a:off x="8823387" y="2661208"/>
            <a:ext cx="28929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all"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rPr>
              <a:t>diverted</a:t>
            </a:r>
            <a:endParaRPr kumimoji="0" lang="en-US" sz="2800" b="0" i="0" u="none" strike="noStrike" kern="1200" cap="none" spc="0" normalizeH="0" baseline="0" noProof="0" dirty="0">
              <a:ln w="15875">
                <a:solidFill>
                  <a:prstClr val="white"/>
                </a:solidFill>
              </a:ln>
              <a:solidFill>
                <a:prstClr val="black"/>
              </a:solidFill>
              <a:effectLst/>
              <a:uLnTx/>
              <a:uFillTx/>
              <a:latin typeface="Brandon Grotesque Medium" panose="020B0603020203060202" pitchFamily="34" charset="77"/>
              <a:ea typeface="+mn-ea"/>
              <a:cs typeface="+mn-cs"/>
            </a:endParaRPr>
          </a:p>
        </p:txBody>
      </p:sp>
      <p:sp>
        <p:nvSpPr>
          <p:cNvPr id="28" name="Title 3">
            <a:extLst>
              <a:ext uri="{FF2B5EF4-FFF2-40B4-BE49-F238E27FC236}">
                <a16:creationId xmlns:a16="http://schemas.microsoft.com/office/drawing/2014/main" id="{29542180-3B8D-493E-A7A1-81857455046A}"/>
              </a:ext>
            </a:extLst>
          </p:cNvPr>
          <p:cNvSpPr txBox="1">
            <a:spLocks/>
          </p:cNvSpPr>
          <p:nvPr/>
        </p:nvSpPr>
        <p:spPr>
          <a:xfrm>
            <a:off x="429208" y="-27039"/>
            <a:ext cx="11753467" cy="9817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kern="1200" cap="all" spc="0">
                <a:solidFill>
                  <a:srgbClr val="44A436"/>
                </a:solidFill>
                <a:latin typeface="+mj-lt"/>
                <a:ea typeface="+mj-ea"/>
                <a:cs typeface="+mj-cs"/>
              </a:defRPr>
            </a:lvl1pPr>
          </a:lstStyle>
          <a:p>
            <a:pPr marL="0" marR="0" lvl="0" indent="0" algn="l" defTabSz="514350" rtl="0" eaLnBrk="1" fontAlgn="auto" latinLnBrk="0" hangingPunct="1">
              <a:lnSpc>
                <a:spcPct val="90000"/>
              </a:lnSpc>
              <a:spcBef>
                <a:spcPct val="0"/>
              </a:spcBef>
              <a:spcAft>
                <a:spcPts val="0"/>
              </a:spcAft>
              <a:buClrTx/>
              <a:buSzTx/>
              <a:buFontTx/>
              <a:buNone/>
              <a:tabLst/>
              <a:defRPr/>
            </a:pPr>
            <a:endParaRPr kumimoji="0" lang="en-CA" sz="2800" b="1" i="0" u="none" strike="noStrike" kern="1200" cap="none" spc="0" normalizeH="0" baseline="0" noProof="0" dirty="0">
              <a:ln w="0"/>
              <a:solidFill>
                <a:prstClr val="white"/>
              </a:solidFill>
              <a:effectLst>
                <a:outerShdw blurRad="38100" dist="19050" dir="2700000" algn="tl" rotWithShape="0">
                  <a:srgbClr val="2D2926">
                    <a:alpha val="40000"/>
                  </a:srgbClr>
                </a:outerShdw>
              </a:effectLst>
              <a:uLnTx/>
              <a:uFillTx/>
              <a:latin typeface="Calibri" panose="020F0502020204030204" pitchFamily="34" charset="0"/>
              <a:ea typeface="+mj-ea"/>
              <a:cs typeface="Calibri" panose="020F0502020204030204" pitchFamily="34" charset="0"/>
            </a:endParaRPr>
          </a:p>
        </p:txBody>
      </p:sp>
      <p:sp>
        <p:nvSpPr>
          <p:cNvPr id="33" name="Text Placeholder 4">
            <a:extLst>
              <a:ext uri="{FF2B5EF4-FFF2-40B4-BE49-F238E27FC236}">
                <a16:creationId xmlns:a16="http://schemas.microsoft.com/office/drawing/2014/main" id="{CD2CD29B-9BF4-4D28-BF88-A305D8BCFB64}"/>
              </a:ext>
            </a:extLst>
          </p:cNvPr>
          <p:cNvSpPr txBox="1">
            <a:spLocks/>
          </p:cNvSpPr>
          <p:nvPr/>
        </p:nvSpPr>
        <p:spPr>
          <a:xfrm>
            <a:off x="4934852" y="656559"/>
            <a:ext cx="5485140" cy="2133600"/>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32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Brandon Grotesque" panose="020B0603020203060202" pitchFamily="34" charset="77"/>
                <a:ea typeface="+mn-ea"/>
                <a:cs typeface="+mn-cs"/>
              </a:rPr>
              <a:t>Emission Savings</a:t>
            </a:r>
          </a:p>
        </p:txBody>
      </p:sp>
      <p:sp>
        <p:nvSpPr>
          <p:cNvPr id="34" name="Rectangle 33">
            <a:extLst>
              <a:ext uri="{FF2B5EF4-FFF2-40B4-BE49-F238E27FC236}">
                <a16:creationId xmlns:a16="http://schemas.microsoft.com/office/drawing/2014/main" id="{DFFAC404-A2F8-40B6-B762-D1762CA96F86}"/>
              </a:ext>
            </a:extLst>
          </p:cNvPr>
          <p:cNvSpPr/>
          <p:nvPr/>
        </p:nvSpPr>
        <p:spPr>
          <a:xfrm>
            <a:off x="1207314" y="832803"/>
            <a:ext cx="5486400" cy="1446550"/>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800" b="1" i="0" u="none" strike="noStrike" kern="1200" cap="all" spc="0" normalizeH="0" baseline="0" noProof="0" dirty="0">
                <a:ln w="19050">
                  <a:solidFill>
                    <a:srgbClr val="7FBC51"/>
                  </a:solidFill>
                </a:ln>
                <a:solidFill>
                  <a:prstClr val="black"/>
                </a:solidFill>
                <a:effectLst/>
                <a:uLnTx/>
                <a:uFillTx/>
                <a:latin typeface="Brandon Grotesque Medium" panose="020B0603020203060202" pitchFamily="34" charset="77"/>
                <a:ea typeface="+mn-ea"/>
                <a:cs typeface="+mn-cs"/>
              </a:rPr>
              <a:t>78%</a:t>
            </a:r>
            <a:endParaRPr kumimoji="0" lang="en-US" sz="8800" b="0" i="0" u="none" strike="noStrike" kern="1200" cap="none" spc="0" normalizeH="0" baseline="0" noProof="0" dirty="0">
              <a:ln w="19050">
                <a:solidFill>
                  <a:srgbClr val="7FBC51"/>
                </a:solidFill>
              </a:ln>
              <a:solidFill>
                <a:prstClr val="black"/>
              </a:solidFill>
              <a:effectLst/>
              <a:uLnTx/>
              <a:uFillTx/>
              <a:latin typeface="Brandon Grotesque Medium" panose="020B0603020203060202" pitchFamily="34" charset="77"/>
              <a:ea typeface="+mn-ea"/>
              <a:cs typeface="+mn-cs"/>
            </a:endParaRPr>
          </a:p>
        </p:txBody>
      </p:sp>
      <p:sp>
        <p:nvSpPr>
          <p:cNvPr id="23" name="TextBox 22">
            <a:extLst>
              <a:ext uri="{FF2B5EF4-FFF2-40B4-BE49-F238E27FC236}">
                <a16:creationId xmlns:a16="http://schemas.microsoft.com/office/drawing/2014/main" id="{C6536F5E-4751-41EA-8749-99D3FF8EB763}"/>
              </a:ext>
            </a:extLst>
          </p:cNvPr>
          <p:cNvSpPr txBox="1"/>
          <p:nvPr/>
        </p:nvSpPr>
        <p:spPr>
          <a:xfrm>
            <a:off x="9721494" y="6596109"/>
            <a:ext cx="25549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CA" sz="1000" b="0" i="0" u="sng" strike="noStrike" kern="1200" cap="none" spc="0" normalizeH="0" baseline="0" noProof="0" dirty="0">
                <a:ln>
                  <a:noFill/>
                </a:ln>
                <a:solidFill>
                  <a:prstClr val="black"/>
                </a:solidFill>
                <a:effectLst/>
                <a:uLnTx/>
                <a:uFillTx/>
                <a:latin typeface="Calibri" panose="020F0502020204030204"/>
                <a:ea typeface="+mn-ea"/>
                <a:cs typeface="+mn-cs"/>
                <a:hlinkClick r:id="rId6">
                  <a:extLst>
                    <a:ext uri="{A12FA001-AC4F-418D-AE19-62706E023703}">
                      <ahyp:hlinkClr xmlns:ahyp="http://schemas.microsoft.com/office/drawing/2018/hyperlinkcolor" xmlns="" val="tx"/>
                    </a:ext>
                  </a:extLst>
                </a:hlinkClick>
              </a:rPr>
              <a:t>https://greenstory.ca/</a:t>
            </a:r>
            <a:endParaRPr kumimoji="0" lang="en-CA"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Picture 1" descr="image001">
            <a:extLst>
              <a:ext uri="{FF2B5EF4-FFF2-40B4-BE49-F238E27FC236}">
                <a16:creationId xmlns:a16="http://schemas.microsoft.com/office/drawing/2014/main" id="{78391AE4-F717-46D9-99B1-DCDDA818414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257569" y="6637679"/>
            <a:ext cx="658202" cy="17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Placeholder 7">
            <a:extLst>
              <a:ext uri="{FF2B5EF4-FFF2-40B4-BE49-F238E27FC236}">
                <a16:creationId xmlns:a16="http://schemas.microsoft.com/office/drawing/2014/main" id="{6F837BF6-C7FD-074C-B420-3EFFA22A04FF}"/>
              </a:ext>
            </a:extLst>
          </p:cNvPr>
          <p:cNvSpPr txBox="1">
            <a:spLocks/>
          </p:cNvSpPr>
          <p:nvPr/>
        </p:nvSpPr>
        <p:spPr>
          <a:xfrm>
            <a:off x="3021237" y="4473724"/>
            <a:ext cx="2952236" cy="18288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1800" kern="1200">
                <a:solidFill>
                  <a:srgbClr val="FE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4,174,317</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Trees Planted</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162,798,354 kg C02e</a:t>
            </a:r>
          </a:p>
        </p:txBody>
      </p:sp>
      <p:sp>
        <p:nvSpPr>
          <p:cNvPr id="36" name="Text Placeholder 7">
            <a:extLst>
              <a:ext uri="{FF2B5EF4-FFF2-40B4-BE49-F238E27FC236}">
                <a16:creationId xmlns:a16="http://schemas.microsoft.com/office/drawing/2014/main" id="{B535CCC3-2656-6649-9B62-79A2D5BA5E28}"/>
              </a:ext>
            </a:extLst>
          </p:cNvPr>
          <p:cNvSpPr txBox="1">
            <a:spLocks/>
          </p:cNvSpPr>
          <p:nvPr/>
        </p:nvSpPr>
        <p:spPr>
          <a:xfrm>
            <a:off x="245224" y="4518784"/>
            <a:ext cx="2952236" cy="18288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Tx/>
              <a:buNone/>
              <a:defRPr sz="1800" kern="1200">
                <a:solidFill>
                  <a:srgbClr val="FEFFF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Powering 1,049</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Supermarkets for 1 year</a:t>
            </a:r>
          </a:p>
          <a:p>
            <a:pPr marL="0" marR="0" lvl="0" indent="0" algn="ctr" defTabSz="914400" rtl="0" eaLnBrk="1" fontAlgn="auto" latinLnBrk="0" hangingPunct="1">
              <a:lnSpc>
                <a:spcPts val="22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2,622,790,540 kWh</a:t>
            </a:r>
          </a:p>
        </p:txBody>
      </p:sp>
      <p:pic>
        <p:nvPicPr>
          <p:cNvPr id="37" name="Picture 36">
            <a:extLst>
              <a:ext uri="{FF2B5EF4-FFF2-40B4-BE49-F238E27FC236}">
                <a16:creationId xmlns:a16="http://schemas.microsoft.com/office/drawing/2014/main" id="{557234FB-BE12-4F54-A0E1-9B948BB0429F}"/>
              </a:ext>
            </a:extLst>
          </p:cNvPr>
          <p:cNvPicPr>
            <a:picLocks noChangeAspect="1"/>
          </p:cNvPicPr>
          <p:nvPr/>
        </p:nvPicPr>
        <p:blipFill>
          <a:blip r:embed="rId8">
            <a:duotone>
              <a:prstClr val="black"/>
              <a:srgbClr val="00B050">
                <a:tint val="45000"/>
                <a:satMod val="400000"/>
              </a:srgbClr>
            </a:duotone>
            <a:alphaModFix/>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9290949" y="3038507"/>
            <a:ext cx="1831123" cy="1576800"/>
          </a:xfrm>
          <a:prstGeom prst="rect">
            <a:avLst/>
          </a:prstGeom>
          <a:noFill/>
        </p:spPr>
      </p:pic>
      <p:sp>
        <p:nvSpPr>
          <p:cNvPr id="4" name="Rectangle 3">
            <a:extLst>
              <a:ext uri="{FF2B5EF4-FFF2-40B4-BE49-F238E27FC236}">
                <a16:creationId xmlns:a16="http://schemas.microsoft.com/office/drawing/2014/main" id="{47BB946E-7BE4-4B7D-812E-E44B6D84DCEE}"/>
              </a:ext>
            </a:extLst>
          </p:cNvPr>
          <p:cNvSpPr/>
          <p:nvPr/>
        </p:nvSpPr>
        <p:spPr>
          <a:xfrm>
            <a:off x="121746" y="-25444"/>
            <a:ext cx="11928125" cy="867930"/>
          </a:xfrm>
          <a:prstGeom prst="rect">
            <a:avLst/>
          </a:prstGeom>
        </p:spPr>
        <p:txBody>
          <a:bodyPr wrap="square">
            <a:spAutoFit/>
          </a:bodyPr>
          <a:lstStyle/>
          <a:p>
            <a:pPr marL="0" marR="0" lvl="0" indent="0" algn="l" defTabSz="51435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0" noProof="0" dirty="0">
                <a:ln w="0"/>
                <a:solidFill>
                  <a:prstClr val="white"/>
                </a:solidFill>
                <a:effectLst>
                  <a:outerShdw blurRad="38100" dist="19050" dir="2700000" algn="tl" rotWithShape="0">
                    <a:srgbClr val="2D2926">
                      <a:alpha val="40000"/>
                    </a:srgbClr>
                  </a:outerShdw>
                </a:effectLst>
                <a:uLnTx/>
                <a:uFillTx/>
                <a:latin typeface="Calibri" panose="020F0502020204030204" pitchFamily="34" charset="0"/>
                <a:ea typeface="+mn-ea"/>
                <a:cs typeface="Calibri" panose="020F0502020204030204" pitchFamily="34" charset="0"/>
              </a:rPr>
              <a:t>IMPACT Of ICE RIVER 100% rPET BOTTLES VS VIRGIN PLASTIC SINCE WE STARTED RECYCLING</a:t>
            </a:r>
          </a:p>
        </p:txBody>
      </p:sp>
    </p:spTree>
    <p:extLst>
      <p:ext uri="{BB962C8B-B14F-4D97-AF65-F5344CB8AC3E}">
        <p14:creationId xmlns:p14="http://schemas.microsoft.com/office/powerpoint/2010/main" val="3772549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400"/>
                                        <p:tgtEl>
                                          <p:spTgt spid="19"/>
                                        </p:tgtEl>
                                      </p:cBhvr>
                                    </p:animEffect>
                                  </p:childTnLst>
                                </p:cTn>
                              </p:par>
                            </p:childTnLst>
                          </p:cTn>
                        </p:par>
                        <p:par>
                          <p:cTn id="12" fill="hold">
                            <p:stCondLst>
                              <p:cond delay="8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400"/>
                                        <p:tgtEl>
                                          <p:spTgt spid="7"/>
                                        </p:tgtEl>
                                      </p:cBhvr>
                                    </p:animEffect>
                                  </p:childTnLst>
                                </p:cTn>
                              </p:par>
                            </p:childTnLst>
                          </p:cTn>
                        </p:par>
                        <p:par>
                          <p:cTn id="16" fill="hold">
                            <p:stCondLst>
                              <p:cond delay="12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400"/>
                                        <p:tgtEl>
                                          <p:spTgt spid="16"/>
                                        </p:tgtEl>
                                      </p:cBhvr>
                                    </p:animEffect>
                                  </p:childTnLst>
                                </p:cTn>
                              </p:par>
                            </p:childTnLst>
                          </p:cTn>
                        </p:par>
                        <p:par>
                          <p:cTn id="20" fill="hold">
                            <p:stCondLst>
                              <p:cond delay="16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400"/>
                                        <p:tgtEl>
                                          <p:spTgt spid="24"/>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400"/>
                                        <p:tgtEl>
                                          <p:spTgt spid="12"/>
                                        </p:tgtEl>
                                      </p:cBhvr>
                                    </p:animEffect>
                                  </p:childTnLst>
                                </p:cTn>
                              </p:par>
                            </p:childTnLst>
                          </p:cTn>
                        </p:par>
                        <p:par>
                          <p:cTn id="28" fill="hold">
                            <p:stCondLst>
                              <p:cond delay="24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400"/>
                                        <p:tgtEl>
                                          <p:spTgt spid="11"/>
                                        </p:tgtEl>
                                      </p:cBhvr>
                                    </p:animEffect>
                                  </p:childTnLst>
                                </p:cTn>
                              </p:par>
                            </p:childTnLst>
                          </p:cTn>
                        </p:par>
                        <p:par>
                          <p:cTn id="32" fill="hold">
                            <p:stCondLst>
                              <p:cond delay="28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400"/>
                                        <p:tgtEl>
                                          <p:spTgt spid="25"/>
                                        </p:tgtEl>
                                      </p:cBhvr>
                                    </p:animEffect>
                                  </p:childTnLst>
                                </p:cTn>
                              </p:par>
                            </p:childTnLst>
                          </p:cTn>
                        </p:par>
                        <p:par>
                          <p:cTn id="36" fill="hold">
                            <p:stCondLst>
                              <p:cond delay="32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400"/>
                                        <p:tgtEl>
                                          <p:spTgt spid="27"/>
                                        </p:tgtEl>
                                      </p:cBhvr>
                                    </p:animEffect>
                                  </p:childTnLst>
                                </p:cTn>
                              </p:par>
                            </p:childTnLst>
                          </p:cTn>
                        </p:par>
                        <p:par>
                          <p:cTn id="40" fill="hold">
                            <p:stCondLst>
                              <p:cond delay="3600"/>
                            </p:stCondLst>
                            <p:childTnLst>
                              <p:par>
                                <p:cTn id="41" presetID="10" presetClass="entr" presetSubtype="0" fill="hold" grpId="0"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400"/>
                                        <p:tgtEl>
                                          <p:spTgt spid="10">
                                            <p:txEl>
                                              <p:pRg st="0" end="0"/>
                                            </p:txEl>
                                          </p:spTgt>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4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fade">
                                      <p:cBhvr>
                                        <p:cTn id="52" dur="400"/>
                                        <p:tgtEl>
                                          <p:spTgt spid="10">
                                            <p:txEl>
                                              <p:pRg st="2" end="2"/>
                                            </p:txEl>
                                          </p:spTgt>
                                        </p:tgtEl>
                                      </p:cBhvr>
                                    </p:animEffect>
                                  </p:childTnLst>
                                </p:cTn>
                              </p:par>
                            </p:childTnLst>
                          </p:cTn>
                        </p:par>
                        <p:par>
                          <p:cTn id="53" fill="hold">
                            <p:stCondLst>
                              <p:cond delay="400"/>
                            </p:stCondLst>
                            <p:childTnLst>
                              <p:par>
                                <p:cTn id="54" presetID="10"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400"/>
                                        <p:tgtEl>
                                          <p:spTgt spid="17"/>
                                        </p:tgtEl>
                                      </p:cBhvr>
                                    </p:animEffect>
                                  </p:childTnLst>
                                </p:cTn>
                              </p:par>
                            </p:childTnLst>
                          </p:cTn>
                        </p:par>
                        <p:par>
                          <p:cTn id="57" fill="hold">
                            <p:stCondLst>
                              <p:cond delay="8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400"/>
                                        <p:tgtEl>
                                          <p:spTgt spid="26"/>
                                        </p:tgtEl>
                                      </p:cBhvr>
                                    </p:animEffect>
                                  </p:childTnLst>
                                </p:cTn>
                              </p:par>
                            </p:childTnLst>
                          </p:cTn>
                        </p:par>
                        <p:par>
                          <p:cTn id="61" fill="hold">
                            <p:stCondLst>
                              <p:cond delay="1200"/>
                            </p:stCondLst>
                            <p:childTnLst>
                              <p:par>
                                <p:cTn id="62" presetID="10" presetClass="entr" presetSubtype="0" fill="hold" grpId="0" nodeType="after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400"/>
                                        <p:tgtEl>
                                          <p:spTgt spid="13">
                                            <p:txEl>
                                              <p:pRg st="0" end="0"/>
                                            </p:txEl>
                                          </p:spTgt>
                                        </p:tgtEl>
                                      </p:cBhvr>
                                    </p:animEffect>
                                  </p:childTnLst>
                                </p:cTn>
                              </p:par>
                            </p:childTnLst>
                          </p:cTn>
                        </p:par>
                        <p:par>
                          <p:cTn id="65" fill="hold">
                            <p:stCondLst>
                              <p:cond delay="1600"/>
                            </p:stCondLst>
                            <p:childTnLst>
                              <p:par>
                                <p:cTn id="66" presetID="10" presetClass="entr" presetSubtype="0" fill="hold" grpId="0" nodeType="afterEffect">
                                  <p:stCondLst>
                                    <p:cond delay="0"/>
                                  </p:stCondLst>
                                  <p:childTnLst>
                                    <p:set>
                                      <p:cBhvr>
                                        <p:cTn id="67" dur="1" fill="hold">
                                          <p:stCondLst>
                                            <p:cond delay="0"/>
                                          </p:stCondLst>
                                        </p:cTn>
                                        <p:tgtEl>
                                          <p:spTgt spid="13">
                                            <p:txEl>
                                              <p:pRg st="1" end="1"/>
                                            </p:txEl>
                                          </p:spTgt>
                                        </p:tgtEl>
                                        <p:attrNameLst>
                                          <p:attrName>style.visibility</p:attrName>
                                        </p:attrNameLst>
                                      </p:cBhvr>
                                      <p:to>
                                        <p:strVal val="visible"/>
                                      </p:to>
                                    </p:set>
                                    <p:animEffect transition="in" filter="fade">
                                      <p:cBhvr>
                                        <p:cTn id="68" dur="400"/>
                                        <p:tgtEl>
                                          <p:spTgt spid="13">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
                                            <p:txEl>
                                              <p:pRg st="2" end="2"/>
                                            </p:txEl>
                                          </p:spTgt>
                                        </p:tgtEl>
                                        <p:attrNameLst>
                                          <p:attrName>style.visibility</p:attrName>
                                        </p:attrNameLst>
                                      </p:cBhvr>
                                      <p:to>
                                        <p:strVal val="visible"/>
                                      </p:to>
                                    </p:set>
                                    <p:animEffect transition="in" filter="fade">
                                      <p:cBhvr>
                                        <p:cTn id="73" dur="400"/>
                                        <p:tgtEl>
                                          <p:spTgt spid="13">
                                            <p:txEl>
                                              <p:pRg st="2" end="2"/>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1000"/>
                                        <p:tgtEl>
                                          <p:spTgt spid="34"/>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32">
                                            <p:txEl>
                                              <p:pRg st="0" end="0"/>
                                            </p:txEl>
                                          </p:spTgt>
                                        </p:tgtEl>
                                        <p:attrNameLst>
                                          <p:attrName>style.visibility</p:attrName>
                                        </p:attrNameLst>
                                      </p:cBhvr>
                                      <p:to>
                                        <p:strVal val="visible"/>
                                      </p:to>
                                    </p:set>
                                    <p:animEffect transition="in" filter="fade">
                                      <p:cBhvr>
                                        <p:cTn id="80" dur="400"/>
                                        <p:tgtEl>
                                          <p:spTgt spid="32">
                                            <p:txEl>
                                              <p:pRg st="0" end="0"/>
                                            </p:txEl>
                                          </p:spTgt>
                                        </p:tgtEl>
                                      </p:cBhvr>
                                    </p:animEffect>
                                  </p:childTnLst>
                                </p:cTn>
                              </p:par>
                            </p:childTnLst>
                          </p:cTn>
                        </p:par>
                        <p:par>
                          <p:cTn id="81" fill="hold">
                            <p:stCondLst>
                              <p:cond delay="1400"/>
                            </p:stCondLst>
                            <p:childTnLst>
                              <p:par>
                                <p:cTn id="82" presetID="10" presetClass="entr" presetSubtype="0" fill="hold" grpId="0" nodeType="afterEffect">
                                  <p:stCondLst>
                                    <p:cond delay="0"/>
                                  </p:stCondLst>
                                  <p:childTnLst>
                                    <p:set>
                                      <p:cBhvr>
                                        <p:cTn id="83" dur="1" fill="hold">
                                          <p:stCondLst>
                                            <p:cond delay="0"/>
                                          </p:stCondLst>
                                        </p:cTn>
                                        <p:tgtEl>
                                          <p:spTgt spid="32">
                                            <p:txEl>
                                              <p:pRg st="1" end="1"/>
                                            </p:txEl>
                                          </p:spTgt>
                                        </p:tgtEl>
                                        <p:attrNameLst>
                                          <p:attrName>style.visibility</p:attrName>
                                        </p:attrNameLst>
                                      </p:cBhvr>
                                      <p:to>
                                        <p:strVal val="visible"/>
                                      </p:to>
                                    </p:set>
                                    <p:animEffect transition="in" filter="fade">
                                      <p:cBhvr>
                                        <p:cTn id="84" dur="400"/>
                                        <p:tgtEl>
                                          <p:spTgt spid="32">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2">
                                            <p:txEl>
                                              <p:pRg st="2" end="2"/>
                                            </p:txEl>
                                          </p:spTgt>
                                        </p:tgtEl>
                                        <p:attrNameLst>
                                          <p:attrName>style.visibility</p:attrName>
                                        </p:attrNameLst>
                                      </p:cBhvr>
                                      <p:to>
                                        <p:strVal val="visible"/>
                                      </p:to>
                                    </p:set>
                                    <p:animEffect transition="in" filter="fade">
                                      <p:cBhvr>
                                        <p:cTn id="89" dur="400"/>
                                        <p:tgtEl>
                                          <p:spTgt spid="32">
                                            <p:txEl>
                                              <p:pRg st="2" end="2"/>
                                            </p:txEl>
                                          </p:spTgt>
                                        </p:tgtEl>
                                      </p:cBhvr>
                                    </p:animEffect>
                                  </p:childTnLst>
                                </p:cTn>
                              </p:par>
                            </p:childTnLst>
                          </p:cTn>
                        </p:par>
                        <p:par>
                          <p:cTn id="90" fill="hold">
                            <p:stCondLst>
                              <p:cond delay="400"/>
                            </p:stCondLst>
                            <p:childTnLst>
                              <p:par>
                                <p:cTn id="91" presetID="10" presetClass="entr" presetSubtype="0" fill="hold" grpId="0" nodeType="afterEffect">
                                  <p:stCondLst>
                                    <p:cond delay="0"/>
                                  </p:stCondLst>
                                  <p:childTnLst>
                                    <p:set>
                                      <p:cBhvr>
                                        <p:cTn id="92" dur="1" fill="hold">
                                          <p:stCondLst>
                                            <p:cond delay="0"/>
                                          </p:stCondLst>
                                        </p:cTn>
                                        <p:tgtEl>
                                          <p:spTgt spid="36">
                                            <p:txEl>
                                              <p:pRg st="0" end="0"/>
                                            </p:txEl>
                                          </p:spTgt>
                                        </p:tgtEl>
                                        <p:attrNameLst>
                                          <p:attrName>style.visibility</p:attrName>
                                        </p:attrNameLst>
                                      </p:cBhvr>
                                      <p:to>
                                        <p:strVal val="visible"/>
                                      </p:to>
                                    </p:set>
                                    <p:animEffect transition="in" filter="fade">
                                      <p:cBhvr>
                                        <p:cTn id="93" dur="400"/>
                                        <p:tgtEl>
                                          <p:spTgt spid="36">
                                            <p:txEl>
                                              <p:pRg st="0" end="0"/>
                                            </p:txEl>
                                          </p:spTgt>
                                        </p:tgtEl>
                                      </p:cBhvr>
                                    </p:animEffect>
                                  </p:childTnLst>
                                </p:cTn>
                              </p:par>
                            </p:childTnLst>
                          </p:cTn>
                        </p:par>
                        <p:par>
                          <p:cTn id="94" fill="hold">
                            <p:stCondLst>
                              <p:cond delay="800"/>
                            </p:stCondLst>
                            <p:childTnLst>
                              <p:par>
                                <p:cTn id="95" presetID="10" presetClass="entr" presetSubtype="0" fill="hold" grpId="0" nodeType="afterEffect">
                                  <p:stCondLst>
                                    <p:cond delay="0"/>
                                  </p:stCondLst>
                                  <p:childTnLst>
                                    <p:set>
                                      <p:cBhvr>
                                        <p:cTn id="96" dur="1" fill="hold">
                                          <p:stCondLst>
                                            <p:cond delay="0"/>
                                          </p:stCondLst>
                                        </p:cTn>
                                        <p:tgtEl>
                                          <p:spTgt spid="36">
                                            <p:txEl>
                                              <p:pRg st="1" end="1"/>
                                            </p:txEl>
                                          </p:spTgt>
                                        </p:tgtEl>
                                        <p:attrNameLst>
                                          <p:attrName>style.visibility</p:attrName>
                                        </p:attrNameLst>
                                      </p:cBhvr>
                                      <p:to>
                                        <p:strVal val="visible"/>
                                      </p:to>
                                    </p:set>
                                    <p:animEffect transition="in" filter="fade">
                                      <p:cBhvr>
                                        <p:cTn id="97" dur="400"/>
                                        <p:tgtEl>
                                          <p:spTgt spid="36">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6">
                                            <p:txEl>
                                              <p:pRg st="2" end="2"/>
                                            </p:txEl>
                                          </p:spTgt>
                                        </p:tgtEl>
                                        <p:attrNameLst>
                                          <p:attrName>style.visibility</p:attrName>
                                        </p:attrNameLst>
                                      </p:cBhvr>
                                      <p:to>
                                        <p:strVal val="visible"/>
                                      </p:to>
                                    </p:set>
                                    <p:animEffect transition="in" filter="fade">
                                      <p:cBhvr>
                                        <p:cTn id="102" dur="400"/>
                                        <p:tgtEl>
                                          <p:spTgt spid="36">
                                            <p:txEl>
                                              <p:pRg st="2" end="2"/>
                                            </p:txEl>
                                          </p:spTgt>
                                        </p:tgtEl>
                                      </p:cBhvr>
                                    </p:animEffect>
                                  </p:childTnLst>
                                </p:cTn>
                              </p:par>
                            </p:childTnLst>
                          </p:cTn>
                        </p:par>
                        <p:par>
                          <p:cTn id="103" fill="hold">
                            <p:stCondLst>
                              <p:cond delay="400"/>
                            </p:stCondLst>
                            <p:childTnLst>
                              <p:par>
                                <p:cTn id="104" presetID="10" presetClass="entr" presetSubtype="0" fill="hold" nodeType="after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4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1" grpId="0"/>
      <p:bldP spid="17" grpId="0"/>
      <p:bldP spid="10" grpId="0" build="p"/>
      <p:bldP spid="13" grpId="0" build="p"/>
      <p:bldP spid="19" grpId="0"/>
      <p:bldP spid="24" grpId="0"/>
      <p:bldP spid="25" grpId="0"/>
      <p:bldP spid="26" grpId="0"/>
      <p:bldP spid="34" grpId="0" animBg="1"/>
      <p:bldP spid="32" grpId="0" build="p"/>
      <p:bldP spid="3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72AA915D-EE49-485E-B3E4-0443561E5B35}"/>
              </a:ext>
            </a:extLst>
          </p:cNvPr>
          <p:cNvSpPr>
            <a:spLocks noChangeArrowheads="1"/>
          </p:cNvSpPr>
          <p:nvPr/>
        </p:nvSpPr>
        <p:spPr bwMode="auto">
          <a:xfrm>
            <a:off x="347826" y="1130103"/>
            <a:ext cx="11560365" cy="2487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528" tIns="25392"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113"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a:ea typeface="+mn-ea"/>
                <a:cs typeface="+mn-cs"/>
              </a:rPr>
              <a:t>Ice River Springs facts:</a:t>
            </a:r>
          </a:p>
          <a:p>
            <a:pPr marL="223838" marR="0" lvl="0" indent="-212725"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are the first beverage company in North America to operate its own recycling facility in a closed loop: from The Blue Box (curbside collection), to recycled bottle manufacturing, to fresh natural spring water products…and back again. </a:t>
            </a:r>
          </a:p>
          <a:p>
            <a:pPr marL="223838" marR="0" lvl="0" indent="-212725"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 our bottles are made with 100% recycled PET which has the lowest carbon footprint when compared to other plastics, aluminum, glass, and corrugate packaging.  </a:t>
            </a:r>
          </a:p>
          <a:p>
            <a:pPr marL="223838" marR="0" lvl="0" indent="-212725"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water bottling facilities are proudly zero-waste-to landfill </a:t>
            </a:r>
          </a:p>
          <a:p>
            <a:pPr marL="223838" marR="0" lvl="0" indent="-212725" algn="l" defTabSz="914400" rtl="0" eaLnBrk="1" fontAlgn="base" latinLnBrk="0" hangingPunct="1">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green water bottle keeps an additional 5 million pounds of plastic out of landfill each year. </a:t>
            </a:r>
          </a:p>
          <a:p>
            <a:pPr marL="681038" lvl="1" indent="-212725" eaLnBrk="1" hangingPunct="1">
              <a:buFontTx/>
              <a:buChar char="•"/>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focus is always on function over esthetics.  Our bottle is different than all others on the market because we use less plastic.  </a:t>
            </a:r>
          </a:p>
          <a:p>
            <a:pPr marL="681038" lvl="1" indent="-212725" eaLnBrk="1" hangingPunct="1">
              <a:buFontTx/>
              <a:buChar char="•"/>
              <a:defRPr/>
            </a:pPr>
            <a:r>
              <a:rPr lang="en-US" altLang="en-US" sz="1600" dirty="0">
                <a:solidFill>
                  <a:prstClr val="black"/>
                </a:solidFill>
                <a:latin typeface="Calibri" panose="020F0502020204030204"/>
              </a:rPr>
              <a:t>Adds value to the circular economy</a:t>
            </a:r>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3838" marR="0" lvl="0" indent="-212725" algn="l" defTabSz="914400" rtl="0" eaLnBrk="1" fontAlgn="base" latinLnBrk="0" hangingPunct="1">
              <a:lnSpc>
                <a:spcPct val="100000"/>
              </a:lnSpc>
              <a:spcBef>
                <a:spcPct val="0"/>
              </a:spcBef>
              <a:spcAft>
                <a:spcPct val="0"/>
              </a:spcAft>
              <a:buClrTx/>
              <a:buSzTx/>
              <a:buFontTx/>
              <a:buChar char="•"/>
              <a:tabLst/>
              <a:defRPr/>
            </a:pPr>
            <a:r>
              <a:rPr kumimoji="0" lang="en-CA" sz="1600" b="0" i="0" u="none" strike="noStrike" kern="1200" cap="none" spc="0" normalizeH="0" baseline="0" noProof="0" dirty="0">
                <a:ln>
                  <a:noFill/>
                </a:ln>
                <a:solidFill>
                  <a:prstClr val="black"/>
                </a:solidFill>
                <a:effectLst/>
                <a:uLnTx/>
                <a:uFillTx/>
                <a:latin typeface="Calibri" panose="020F0502020204030204"/>
                <a:ea typeface="+mn-ea"/>
                <a:cs typeface="+mn-cs"/>
              </a:rPr>
              <a:t>We are members of The Blue Box Transition Working Group striving for growth in the circular economy.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B2B548D-30AC-4BB1-98F1-209948FF8151}"/>
              </a:ext>
            </a:extLst>
          </p:cNvPr>
          <p:cNvSpPr/>
          <p:nvPr/>
        </p:nvSpPr>
        <p:spPr>
          <a:xfrm>
            <a:off x="347826" y="3869159"/>
            <a:ext cx="11560365" cy="1815882"/>
          </a:xfrm>
          <a:prstGeom prst="rect">
            <a:avLst/>
          </a:prstGeom>
          <a:ln>
            <a:solidFill>
              <a:schemeClr val="tx1"/>
            </a:solidFill>
          </a:ln>
        </p:spPr>
        <p:txBody>
          <a:bodyPr wrap="square">
            <a:spAutoFit/>
          </a:bodyPr>
          <a:lstStyle/>
          <a:p>
            <a:pPr marL="11113">
              <a:defRPr/>
            </a:pPr>
            <a:r>
              <a:rPr lang="en-US" altLang="en-US" sz="1600" dirty="0">
                <a:solidFill>
                  <a:prstClr val="black"/>
                </a:solidFill>
              </a:rPr>
              <a:t>If Ice River educates consumers and industry groups on packaging design &amp; recyclability, in order for producers to change, consumers will need to </a:t>
            </a:r>
            <a:r>
              <a:rPr lang="en-US" altLang="en-US" sz="1600" dirty="0" smtClean="0">
                <a:solidFill>
                  <a:prstClr val="black"/>
                </a:solidFill>
              </a:rPr>
              <a:t>accept change as well.</a:t>
            </a:r>
            <a:endParaRPr lang="en-US" altLang="en-US" sz="1600" dirty="0">
              <a:solidFill>
                <a:prstClr val="black"/>
              </a:solidFill>
            </a:endParaRPr>
          </a:p>
          <a:p>
            <a:pPr marL="296863" indent="-285750">
              <a:buFont typeface="Arial" panose="020B0604020202020204" pitchFamily="34" charset="0"/>
              <a:buChar char="•"/>
              <a:defRPr/>
            </a:pPr>
            <a:r>
              <a:rPr lang="en-US" altLang="en-US" sz="1600" dirty="0" smtClean="0">
                <a:solidFill>
                  <a:prstClr val="black"/>
                </a:solidFill>
              </a:rPr>
              <a:t>Design should be for f</a:t>
            </a:r>
            <a:r>
              <a:rPr lang="en-US" altLang="en-US" sz="1600" dirty="0" smtClean="0">
                <a:solidFill>
                  <a:prstClr val="black"/>
                </a:solidFill>
              </a:rPr>
              <a:t>unction and end of life, not esthetics </a:t>
            </a:r>
          </a:p>
          <a:p>
            <a:pPr marL="754063" lvl="1" indent="-285750">
              <a:buFont typeface="Arial" panose="020B0604020202020204" pitchFamily="34" charset="0"/>
              <a:buChar char="•"/>
              <a:defRPr/>
            </a:pPr>
            <a:r>
              <a:rPr lang="en-US" altLang="en-US" sz="1600" dirty="0" smtClean="0">
                <a:solidFill>
                  <a:prstClr val="black"/>
                </a:solidFill>
              </a:rPr>
              <a:t>Ice </a:t>
            </a:r>
            <a:r>
              <a:rPr lang="en-US" altLang="en-US" sz="1600" dirty="0">
                <a:solidFill>
                  <a:prstClr val="black"/>
                </a:solidFill>
              </a:rPr>
              <a:t>River Green Bottle Co</a:t>
            </a:r>
            <a:r>
              <a:rPr lang="en-US" altLang="en-US" sz="1600" dirty="0" smtClean="0">
                <a:solidFill>
                  <a:prstClr val="black"/>
                </a:solidFill>
              </a:rPr>
              <a:t>. – took 3 years to convince people it was ok to drink from a green bottle</a:t>
            </a:r>
            <a:endParaRPr lang="en-US" altLang="en-US" sz="1600" dirty="0">
              <a:solidFill>
                <a:prstClr val="black"/>
              </a:solidFill>
            </a:endParaRPr>
          </a:p>
          <a:p>
            <a:pPr marL="754063" lvl="1" indent="-285750">
              <a:buFont typeface="Arial" panose="020B0604020202020204" pitchFamily="34" charset="0"/>
              <a:buChar char="•"/>
              <a:defRPr/>
            </a:pPr>
            <a:r>
              <a:rPr lang="en-US" altLang="en-US" sz="1600" dirty="0" smtClean="0">
                <a:solidFill>
                  <a:prstClr val="black"/>
                </a:solidFill>
              </a:rPr>
              <a:t>Laundry </a:t>
            </a:r>
            <a:r>
              <a:rPr lang="en-US" altLang="en-US" sz="1600" dirty="0">
                <a:solidFill>
                  <a:prstClr val="black"/>
                </a:solidFill>
              </a:rPr>
              <a:t>Detergent </a:t>
            </a:r>
            <a:r>
              <a:rPr lang="en-US" altLang="en-US" sz="1600" dirty="0" smtClean="0">
                <a:solidFill>
                  <a:prstClr val="black"/>
                </a:solidFill>
              </a:rPr>
              <a:t>– </a:t>
            </a:r>
            <a:r>
              <a:rPr lang="en-US" altLang="en-US" sz="1600" dirty="0" smtClean="0">
                <a:solidFill>
                  <a:prstClr val="black"/>
                </a:solidFill>
              </a:rPr>
              <a:t>clear instead of orange</a:t>
            </a:r>
            <a:r>
              <a:rPr lang="en-US" altLang="en-US" sz="1600" dirty="0" smtClean="0">
                <a:solidFill>
                  <a:prstClr val="black"/>
                </a:solidFill>
              </a:rPr>
              <a:t> </a:t>
            </a:r>
            <a:endParaRPr lang="en-US" altLang="en-US" sz="1600" dirty="0">
              <a:solidFill>
                <a:prstClr val="black"/>
              </a:solidFill>
            </a:endParaRPr>
          </a:p>
          <a:p>
            <a:pPr marL="754063" lvl="1" indent="-285750">
              <a:buFont typeface="Arial" panose="020B0604020202020204" pitchFamily="34" charset="0"/>
              <a:buChar char="•"/>
              <a:defRPr/>
            </a:pPr>
            <a:r>
              <a:rPr lang="en-US" altLang="en-US" sz="1600" dirty="0" smtClean="0">
                <a:solidFill>
                  <a:prstClr val="black"/>
                </a:solidFill>
              </a:rPr>
              <a:t>Brand </a:t>
            </a:r>
            <a:r>
              <a:rPr lang="en-US" altLang="en-US" sz="1600" dirty="0" err="1" smtClean="0">
                <a:solidFill>
                  <a:prstClr val="black"/>
                </a:solidFill>
              </a:rPr>
              <a:t>colours</a:t>
            </a:r>
            <a:r>
              <a:rPr lang="en-US" altLang="en-US" sz="1600" dirty="0" smtClean="0">
                <a:solidFill>
                  <a:prstClr val="black"/>
                </a:solidFill>
              </a:rPr>
              <a:t> </a:t>
            </a:r>
            <a:r>
              <a:rPr lang="en-US" altLang="en-US" sz="1600" dirty="0">
                <a:solidFill>
                  <a:prstClr val="black"/>
                </a:solidFill>
              </a:rPr>
              <a:t>– Vivid </a:t>
            </a:r>
            <a:r>
              <a:rPr lang="en-US" altLang="en-US" sz="1600" dirty="0" smtClean="0">
                <a:solidFill>
                  <a:prstClr val="black"/>
                </a:solidFill>
              </a:rPr>
              <a:t>Blue, red, green, </a:t>
            </a:r>
            <a:r>
              <a:rPr lang="en-US" altLang="en-US" sz="1600" dirty="0" err="1" smtClean="0">
                <a:solidFill>
                  <a:prstClr val="black"/>
                </a:solidFill>
              </a:rPr>
              <a:t>etc</a:t>
            </a:r>
            <a:r>
              <a:rPr lang="en-US" altLang="en-US" sz="1600" dirty="0" smtClean="0">
                <a:solidFill>
                  <a:prstClr val="black"/>
                </a:solidFill>
              </a:rPr>
              <a:t> – use the natural </a:t>
            </a:r>
            <a:r>
              <a:rPr lang="en-US" altLang="en-US" sz="1600" dirty="0" err="1" smtClean="0">
                <a:solidFill>
                  <a:prstClr val="black"/>
                </a:solidFill>
              </a:rPr>
              <a:t>colour</a:t>
            </a:r>
            <a:r>
              <a:rPr lang="en-US" altLang="en-US" sz="1600" dirty="0" smtClean="0">
                <a:solidFill>
                  <a:prstClr val="black"/>
                </a:solidFill>
              </a:rPr>
              <a:t> of the plastic instead</a:t>
            </a:r>
            <a:endParaRPr lang="en-US" altLang="en-US" sz="1600" dirty="0">
              <a:solidFill>
                <a:prstClr val="black"/>
              </a:solidFill>
            </a:endParaRPr>
          </a:p>
          <a:p>
            <a:pPr marL="754063" lvl="1" indent="-285750">
              <a:buFont typeface="Arial" panose="020B0604020202020204" pitchFamily="34" charset="0"/>
              <a:buChar char="•"/>
              <a:defRPr/>
            </a:pPr>
            <a:r>
              <a:rPr lang="en-US" altLang="en-US" sz="1600" dirty="0" smtClean="0">
                <a:solidFill>
                  <a:prstClr val="black"/>
                </a:solidFill>
              </a:rPr>
              <a:t>Coffee cups</a:t>
            </a:r>
            <a:r>
              <a:rPr lang="en-US" altLang="en-US" sz="1600" dirty="0" smtClean="0">
                <a:solidFill>
                  <a:prstClr val="black"/>
                </a:solidFill>
              </a:rPr>
              <a:t> </a:t>
            </a:r>
            <a:r>
              <a:rPr lang="en-US" altLang="en-US" sz="1600" dirty="0">
                <a:solidFill>
                  <a:prstClr val="black"/>
                </a:solidFill>
              </a:rPr>
              <a:t>– </a:t>
            </a:r>
            <a:r>
              <a:rPr lang="en-US" altLang="en-US" sz="1600" dirty="0" smtClean="0">
                <a:solidFill>
                  <a:prstClr val="black"/>
                </a:solidFill>
              </a:rPr>
              <a:t>Why must it be red? White works just as well</a:t>
            </a:r>
            <a:endParaRPr lang="en-US" altLang="en-US" sz="1600" dirty="0">
              <a:solidFill>
                <a:prstClr val="black"/>
              </a:solidFill>
            </a:endParaRPr>
          </a:p>
        </p:txBody>
      </p:sp>
      <p:sp>
        <p:nvSpPr>
          <p:cNvPr id="10" name="TextBox 9">
            <a:extLst>
              <a:ext uri="{FF2B5EF4-FFF2-40B4-BE49-F238E27FC236}">
                <a16:creationId xmlns:a16="http://schemas.microsoft.com/office/drawing/2014/main" id="{4ED4B084-4B2A-415A-BCDA-10C1BF1D50E9}"/>
              </a:ext>
            </a:extLst>
          </p:cNvPr>
          <p:cNvSpPr txBox="1"/>
          <p:nvPr/>
        </p:nvSpPr>
        <p:spPr>
          <a:xfrm>
            <a:off x="0" y="8875"/>
            <a:ext cx="12192000" cy="870012"/>
          </a:xfrm>
          <a:prstGeom prst="rect">
            <a:avLst/>
          </a:prstGeom>
          <a:solidFill>
            <a:srgbClr val="5B9B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7B66F538-8A00-4417-A286-981B6861E737}"/>
              </a:ext>
            </a:extLst>
          </p:cNvPr>
          <p:cNvSpPr txBox="1">
            <a:spLocks/>
          </p:cNvSpPr>
          <p:nvPr/>
        </p:nvSpPr>
        <p:spPr>
          <a:xfrm>
            <a:off x="474212" y="98222"/>
            <a:ext cx="11560365" cy="7090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100" normalizeH="0" baseline="0" noProof="0" dirty="0">
                <a:ln w="0"/>
                <a:solidFill>
                  <a:sysClr val="window" lastClr="FFFFFF"/>
                </a:solidFill>
                <a:effectLst>
                  <a:outerShdw blurRad="38100" dist="19050" dir="2700000" algn="tl" rotWithShape="0">
                    <a:srgbClr val="2D2926">
                      <a:alpha val="40000"/>
                    </a:srgbClr>
                  </a:outerShdw>
                </a:effectLst>
                <a:uLnTx/>
                <a:uFillTx/>
                <a:latin typeface="Calibri" panose="020F0502020204030204" pitchFamily="34" charset="0"/>
                <a:ea typeface="+mj-ea"/>
                <a:cs typeface="Calibri" panose="020F0502020204030204" pitchFamily="34" charset="0"/>
              </a:rPr>
              <a:t>Ice river springs differentiators</a:t>
            </a:r>
          </a:p>
        </p:txBody>
      </p:sp>
    </p:spTree>
    <p:extLst>
      <p:ext uri="{BB962C8B-B14F-4D97-AF65-F5344CB8AC3E}">
        <p14:creationId xmlns:p14="http://schemas.microsoft.com/office/powerpoint/2010/main" val="36753889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B94666AB6BA84A8459A60967FF6334" ma:contentTypeVersion="13" ma:contentTypeDescription="Create a new document." ma:contentTypeScope="" ma:versionID="556ec6a0532ac91c04795e720bc2349a">
  <xsd:schema xmlns:xsd="http://www.w3.org/2001/XMLSchema" xmlns:xs="http://www.w3.org/2001/XMLSchema" xmlns:p="http://schemas.microsoft.com/office/2006/metadata/properties" xmlns:ns3="96267a61-4608-4d1c-a2e6-9ea047524a58" xmlns:ns4="3701bbf7-d9ee-4a4a-b603-7d45b0e76423" targetNamespace="http://schemas.microsoft.com/office/2006/metadata/properties" ma:root="true" ma:fieldsID="bb4688d78018ce7059e876fc48fd9fa0" ns3:_="" ns4:_="">
    <xsd:import namespace="96267a61-4608-4d1c-a2e6-9ea047524a58"/>
    <xsd:import namespace="3701bbf7-d9ee-4a4a-b603-7d45b0e7642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267a61-4608-4d1c-a2e6-9ea047524a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01bbf7-d9ee-4a4a-b603-7d45b0e764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41F53E-0721-4748-9AD1-2A97CE1292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267a61-4608-4d1c-a2e6-9ea047524a58"/>
    <ds:schemaRef ds:uri="3701bbf7-d9ee-4a4a-b603-7d45b0e764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ED8A88-93BB-4065-BA51-719FBC9AA0F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C7ACE0E-C48F-46CE-ABDE-2254C8E74C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TotalTime>
  <Words>713</Words>
  <Application>Microsoft Office PowerPoint</Application>
  <PresentationFormat>Widescreen</PresentationFormat>
  <Paragraphs>74</Paragraphs>
  <Slides>7</Slides>
  <Notes>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vt:i4>
      </vt:variant>
    </vt:vector>
  </HeadingPairs>
  <TitlesOfParts>
    <vt:vector size="18" baseType="lpstr">
      <vt:lpstr>Arial</vt:lpstr>
      <vt:lpstr>Brandon Grotesque</vt:lpstr>
      <vt:lpstr>Brandon Grotesque Medium</vt:lpstr>
      <vt:lpstr>Calibri</vt:lpstr>
      <vt:lpstr>Calibri Light</vt:lpstr>
      <vt:lpstr>Times New Roman</vt:lpstr>
      <vt:lpstr>1_Office Theme</vt:lpstr>
      <vt:lpstr>2_Office Theme</vt:lpstr>
      <vt:lpstr>3_Office Theme</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Lavelle</dc:creator>
  <cp:lastModifiedBy>Crystal Howe</cp:lastModifiedBy>
  <cp:revision>6</cp:revision>
  <dcterms:created xsi:type="dcterms:W3CDTF">2020-11-30T15:38:08Z</dcterms:created>
  <dcterms:modified xsi:type="dcterms:W3CDTF">2020-11-30T23:01:16Z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0x0101002BB94666AB6BA84A8459A60967FF6334</vt:lpwstr>
  </property>
</Properties>
</file>